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7"/>
  </p:notesMasterIdLst>
  <p:sldIdLst>
    <p:sldId id="497" r:id="rId2"/>
    <p:sldId id="472" r:id="rId3"/>
    <p:sldId id="667" r:id="rId4"/>
    <p:sldId id="668" r:id="rId5"/>
    <p:sldId id="496" r:id="rId6"/>
    <p:sldId id="605" r:id="rId7"/>
    <p:sldId id="532" r:id="rId8"/>
    <p:sldId id="596" r:id="rId9"/>
    <p:sldId id="578" r:id="rId10"/>
    <p:sldId id="597" r:id="rId11"/>
    <p:sldId id="579" r:id="rId12"/>
    <p:sldId id="851" r:id="rId13"/>
    <p:sldId id="850" r:id="rId14"/>
    <p:sldId id="598" r:id="rId15"/>
    <p:sldId id="326" r:id="rId16"/>
    <p:sldId id="599" r:id="rId17"/>
    <p:sldId id="327" r:id="rId18"/>
    <p:sldId id="328" r:id="rId19"/>
    <p:sldId id="329" r:id="rId20"/>
    <p:sldId id="330" r:id="rId21"/>
    <p:sldId id="315" r:id="rId22"/>
    <p:sldId id="314" r:id="rId23"/>
    <p:sldId id="317" r:id="rId24"/>
    <p:sldId id="600" r:id="rId25"/>
    <p:sldId id="318" r:id="rId26"/>
    <p:sldId id="692" r:id="rId27"/>
    <p:sldId id="319" r:id="rId28"/>
    <p:sldId id="601" r:id="rId29"/>
    <p:sldId id="500" r:id="rId30"/>
    <p:sldId id="321" r:id="rId31"/>
    <p:sldId id="494" r:id="rId32"/>
    <p:sldId id="901" r:id="rId33"/>
    <p:sldId id="902" r:id="rId34"/>
    <p:sldId id="603" r:id="rId35"/>
    <p:sldId id="499" r:id="rId36"/>
    <p:sldId id="604" r:id="rId37"/>
    <p:sldId id="489" r:id="rId38"/>
    <p:sldId id="325" r:id="rId39"/>
    <p:sldId id="501" r:id="rId40"/>
    <p:sldId id="951" r:id="rId41"/>
    <p:sldId id="984" r:id="rId42"/>
    <p:sldId id="955" r:id="rId43"/>
    <p:sldId id="606" r:id="rId44"/>
    <p:sldId id="535" r:id="rId45"/>
    <p:sldId id="536" r:id="rId46"/>
    <p:sldId id="537" r:id="rId47"/>
    <p:sldId id="538" r:id="rId48"/>
    <p:sldId id="883" r:id="rId49"/>
    <p:sldId id="900" r:id="rId50"/>
    <p:sldId id="898" r:id="rId51"/>
    <p:sldId id="842" r:id="rId52"/>
    <p:sldId id="843" r:id="rId53"/>
    <p:sldId id="844" r:id="rId54"/>
    <p:sldId id="845" r:id="rId55"/>
    <p:sldId id="932" r:id="rId56"/>
    <p:sldId id="1133" r:id="rId57"/>
    <p:sldId id="1099" r:id="rId58"/>
    <p:sldId id="1100" r:id="rId59"/>
    <p:sldId id="1101" r:id="rId60"/>
    <p:sldId id="1102" r:id="rId61"/>
    <p:sldId id="1103" r:id="rId62"/>
    <p:sldId id="1104" r:id="rId63"/>
    <p:sldId id="1105" r:id="rId64"/>
    <p:sldId id="1106" r:id="rId65"/>
    <p:sldId id="1107" r:id="rId66"/>
    <p:sldId id="1108" r:id="rId67"/>
    <p:sldId id="1109" r:id="rId68"/>
    <p:sldId id="1110" r:id="rId69"/>
    <p:sldId id="1111" r:id="rId70"/>
    <p:sldId id="1112" r:id="rId71"/>
    <p:sldId id="1113" r:id="rId72"/>
    <p:sldId id="1114" r:id="rId73"/>
    <p:sldId id="1115" r:id="rId74"/>
    <p:sldId id="1116" r:id="rId75"/>
    <p:sldId id="1117" r:id="rId76"/>
    <p:sldId id="1118" r:id="rId77"/>
    <p:sldId id="1119" r:id="rId78"/>
    <p:sldId id="1120" r:id="rId79"/>
    <p:sldId id="1121" r:id="rId80"/>
    <p:sldId id="1122" r:id="rId81"/>
    <p:sldId id="1123" r:id="rId82"/>
    <p:sldId id="1124" r:id="rId83"/>
    <p:sldId id="1125" r:id="rId84"/>
    <p:sldId id="1126" r:id="rId85"/>
    <p:sldId id="1127" r:id="rId86"/>
    <p:sldId id="1128" r:id="rId87"/>
    <p:sldId id="1129" r:id="rId88"/>
    <p:sldId id="1130" r:id="rId89"/>
    <p:sldId id="1131" r:id="rId90"/>
    <p:sldId id="1132" r:id="rId91"/>
    <p:sldId id="1068" r:id="rId92"/>
    <p:sldId id="1007" r:id="rId93"/>
    <p:sldId id="1008" r:id="rId94"/>
    <p:sldId id="1009" r:id="rId95"/>
    <p:sldId id="1010" r:id="rId96"/>
    <p:sldId id="1011" r:id="rId97"/>
    <p:sldId id="1012" r:id="rId98"/>
    <p:sldId id="1013" r:id="rId99"/>
    <p:sldId id="1020" r:id="rId100"/>
    <p:sldId id="1021" r:id="rId101"/>
    <p:sldId id="1069" r:id="rId102"/>
    <p:sldId id="1070" r:id="rId103"/>
    <p:sldId id="1071" r:id="rId104"/>
    <p:sldId id="1072" r:id="rId105"/>
    <p:sldId id="1073" r:id="rId106"/>
    <p:sldId id="1074" r:id="rId107"/>
    <p:sldId id="1075" r:id="rId108"/>
    <p:sldId id="1076" r:id="rId109"/>
    <p:sldId id="1077" r:id="rId110"/>
    <p:sldId id="1078" r:id="rId111"/>
    <p:sldId id="1079" r:id="rId112"/>
    <p:sldId id="1080" r:id="rId113"/>
    <p:sldId id="1081" r:id="rId114"/>
    <p:sldId id="1082" r:id="rId115"/>
    <p:sldId id="1083" r:id="rId116"/>
    <p:sldId id="1084" r:id="rId117"/>
    <p:sldId id="1085" r:id="rId118"/>
    <p:sldId id="1086" r:id="rId119"/>
    <p:sldId id="1087" r:id="rId120"/>
    <p:sldId id="1088" r:id="rId121"/>
    <p:sldId id="1089" r:id="rId122"/>
    <p:sldId id="1090" r:id="rId123"/>
    <p:sldId id="1091" r:id="rId124"/>
    <p:sldId id="1092" r:id="rId125"/>
    <p:sldId id="1093" r:id="rId126"/>
    <p:sldId id="1094" r:id="rId127"/>
    <p:sldId id="1095" r:id="rId128"/>
    <p:sldId id="1096" r:id="rId129"/>
    <p:sldId id="1022" r:id="rId130"/>
    <p:sldId id="1023" r:id="rId131"/>
    <p:sldId id="1031" r:id="rId132"/>
    <p:sldId id="1032" r:id="rId133"/>
    <p:sldId id="1033" r:id="rId134"/>
    <p:sldId id="1034" r:id="rId135"/>
    <p:sldId id="1035" r:id="rId136"/>
    <p:sldId id="1036" r:id="rId137"/>
    <p:sldId id="1037" r:id="rId138"/>
    <p:sldId id="1038" r:id="rId139"/>
    <p:sldId id="1039" r:id="rId140"/>
    <p:sldId id="1040" r:id="rId141"/>
    <p:sldId id="1041" r:id="rId142"/>
    <p:sldId id="1042" r:id="rId143"/>
    <p:sldId id="1043" r:id="rId144"/>
    <p:sldId id="1044" r:id="rId145"/>
    <p:sldId id="1067" r:id="rId146"/>
    <p:sldId id="1045" r:id="rId147"/>
    <p:sldId id="1046" r:id="rId148"/>
    <p:sldId id="1047" r:id="rId149"/>
    <p:sldId id="1048" r:id="rId150"/>
    <p:sldId id="1049" r:id="rId151"/>
    <p:sldId id="1050" r:id="rId152"/>
    <p:sldId id="1051" r:id="rId153"/>
    <p:sldId id="1052" r:id="rId154"/>
    <p:sldId id="1053" r:id="rId155"/>
    <p:sldId id="1054" r:id="rId156"/>
    <p:sldId id="1055" r:id="rId157"/>
    <p:sldId id="1056" r:id="rId158"/>
    <p:sldId id="1057" r:id="rId159"/>
    <p:sldId id="1058" r:id="rId160"/>
    <p:sldId id="1059" r:id="rId161"/>
    <p:sldId id="1060" r:id="rId162"/>
    <p:sldId id="1063" r:id="rId163"/>
    <p:sldId id="1064" r:id="rId164"/>
    <p:sldId id="1025" r:id="rId165"/>
    <p:sldId id="1307" r:id="rId166"/>
    <p:sldId id="1308" r:id="rId167"/>
    <p:sldId id="1310" r:id="rId168"/>
    <p:sldId id="1309" r:id="rId169"/>
    <p:sldId id="1134" r:id="rId170"/>
    <p:sldId id="1135" r:id="rId171"/>
    <p:sldId id="1138" r:id="rId172"/>
    <p:sldId id="1139" r:id="rId173"/>
    <p:sldId id="1140" r:id="rId174"/>
    <p:sldId id="1141" r:id="rId175"/>
    <p:sldId id="999" r:id="rId176"/>
    <p:sldId id="1000" r:id="rId177"/>
    <p:sldId id="1001" r:id="rId178"/>
    <p:sldId id="1002" r:id="rId179"/>
    <p:sldId id="1004" r:id="rId180"/>
    <p:sldId id="1005" r:id="rId181"/>
    <p:sldId id="1006" r:id="rId182"/>
    <p:sldId id="507" r:id="rId183"/>
    <p:sldId id="591" r:id="rId184"/>
    <p:sldId id="509" r:id="rId185"/>
    <p:sldId id="510" r:id="rId186"/>
    <p:sldId id="511" r:id="rId187"/>
    <p:sldId id="512" r:id="rId188"/>
    <p:sldId id="527" r:id="rId189"/>
    <p:sldId id="529" r:id="rId190"/>
    <p:sldId id="701" r:id="rId191"/>
    <p:sldId id="853" r:id="rId192"/>
    <p:sldId id="530" r:id="rId193"/>
    <p:sldId id="899" r:id="rId194"/>
    <p:sldId id="702" r:id="rId195"/>
    <p:sldId id="531" r:id="rId196"/>
    <p:sldId id="947" r:id="rId197"/>
    <p:sldId id="948" r:id="rId198"/>
    <p:sldId id="949" r:id="rId199"/>
    <p:sldId id="950" r:id="rId200"/>
    <p:sldId id="644" r:id="rId201"/>
    <p:sldId id="854" r:id="rId202"/>
    <p:sldId id="645" r:id="rId203"/>
    <p:sldId id="855" r:id="rId204"/>
    <p:sldId id="816" r:id="rId205"/>
    <p:sldId id="817" r:id="rId206"/>
    <p:sldId id="545" r:id="rId207"/>
    <p:sldId id="533" r:id="rId208"/>
    <p:sldId id="534" r:id="rId209"/>
    <p:sldId id="542" r:id="rId210"/>
    <p:sldId id="543" r:id="rId211"/>
    <p:sldId id="544" r:id="rId212"/>
    <p:sldId id="546" r:id="rId213"/>
    <p:sldId id="522" r:id="rId214"/>
    <p:sldId id="523" r:id="rId215"/>
    <p:sldId id="809" r:id="rId216"/>
    <p:sldId id="526" r:id="rId217"/>
    <p:sldId id="524" r:id="rId218"/>
    <p:sldId id="525" r:id="rId219"/>
    <p:sldId id="548" r:id="rId220"/>
    <p:sldId id="646" r:id="rId221"/>
    <p:sldId id="647" r:id="rId222"/>
    <p:sldId id="773" r:id="rId223"/>
    <p:sldId id="772" r:id="rId224"/>
    <p:sldId id="789" r:id="rId225"/>
    <p:sldId id="790" r:id="rId226"/>
    <p:sldId id="549" r:id="rId227"/>
    <p:sldId id="550" r:id="rId228"/>
    <p:sldId id="547" r:id="rId229"/>
    <p:sldId id="515" r:id="rId230"/>
    <p:sldId id="516" r:id="rId231"/>
    <p:sldId id="517" r:id="rId232"/>
    <p:sldId id="551" r:id="rId233"/>
    <p:sldId id="554" r:id="rId234"/>
    <p:sldId id="555" r:id="rId235"/>
    <p:sldId id="556" r:id="rId236"/>
    <p:sldId id="557" r:id="rId237"/>
    <p:sldId id="558" r:id="rId238"/>
    <p:sldId id="562" r:id="rId239"/>
    <p:sldId id="563" r:id="rId240"/>
    <p:sldId id="661" r:id="rId241"/>
    <p:sldId id="1026" r:id="rId242"/>
    <p:sldId id="625" r:id="rId243"/>
    <p:sldId id="559" r:id="rId244"/>
    <p:sldId id="936" r:id="rId245"/>
    <p:sldId id="304" r:id="rId246"/>
    <p:sldId id="560" r:id="rId247"/>
    <p:sldId id="903" r:id="rId248"/>
    <p:sldId id="561" r:id="rId249"/>
    <p:sldId id="564" r:id="rId250"/>
    <p:sldId id="826" r:id="rId251"/>
    <p:sldId id="566" r:id="rId252"/>
    <p:sldId id="567" r:id="rId253"/>
    <p:sldId id="832" r:id="rId254"/>
    <p:sldId id="568" r:id="rId255"/>
    <p:sldId id="820" r:id="rId256"/>
    <p:sldId id="821" r:id="rId257"/>
    <p:sldId id="798" r:id="rId258"/>
    <p:sldId id="799" r:id="rId259"/>
    <p:sldId id="666" r:id="rId260"/>
    <p:sldId id="665" r:id="rId261"/>
    <p:sldId id="1027" r:id="rId262"/>
    <p:sldId id="569" r:id="rId263"/>
    <p:sldId id="944" r:id="rId264"/>
    <p:sldId id="823" r:id="rId265"/>
    <p:sldId id="570" r:id="rId266"/>
    <p:sldId id="864" r:id="rId267"/>
    <p:sldId id="945" r:id="rId268"/>
    <p:sldId id="863" r:id="rId269"/>
    <p:sldId id="806" r:id="rId270"/>
    <p:sldId id="828" r:id="rId271"/>
    <p:sldId id="808" r:id="rId272"/>
    <p:sldId id="807" r:id="rId273"/>
    <p:sldId id="572" r:id="rId274"/>
    <p:sldId id="586" r:id="rId275"/>
    <p:sldId id="827" r:id="rId276"/>
    <p:sldId id="836" r:id="rId277"/>
    <p:sldId id="837" r:id="rId278"/>
    <p:sldId id="573" r:id="rId279"/>
    <p:sldId id="574" r:id="rId280"/>
    <p:sldId id="838" r:id="rId281"/>
    <p:sldId id="839" r:id="rId282"/>
    <p:sldId id="582" r:id="rId283"/>
    <p:sldId id="581" r:id="rId284"/>
    <p:sldId id="859" r:id="rId285"/>
    <p:sldId id="576" r:id="rId286"/>
    <p:sldId id="824" r:id="rId287"/>
    <p:sldId id="577" r:id="rId288"/>
    <p:sldId id="935" r:id="rId289"/>
    <p:sldId id="371" r:id="rId290"/>
    <p:sldId id="575" r:id="rId291"/>
    <p:sldId id="583" r:id="rId292"/>
    <p:sldId id="584" r:id="rId293"/>
    <p:sldId id="585" r:id="rId294"/>
    <p:sldId id="609" r:id="rId295"/>
    <p:sldId id="610" r:id="rId296"/>
    <p:sldId id="703" r:id="rId297"/>
    <p:sldId id="611" r:id="rId298"/>
    <p:sldId id="612" r:id="rId299"/>
    <p:sldId id="704" r:id="rId300"/>
    <p:sldId id="613" r:id="rId301"/>
    <p:sldId id="705" r:id="rId302"/>
    <p:sldId id="614" r:id="rId303"/>
    <p:sldId id="1029" r:id="rId304"/>
    <p:sldId id="336" r:id="rId305"/>
    <p:sldId id="337" r:id="rId306"/>
    <p:sldId id="748" r:id="rId307"/>
    <p:sldId id="622" r:id="rId308"/>
    <p:sldId id="989" r:id="rId309"/>
    <p:sldId id="987" r:id="rId310"/>
    <p:sldId id="623" r:id="rId311"/>
    <p:sldId id="990" r:id="rId312"/>
    <p:sldId id="991" r:id="rId313"/>
    <p:sldId id="858" r:id="rId314"/>
    <p:sldId id="627" r:id="rId315"/>
    <p:sldId id="628" r:id="rId316"/>
    <p:sldId id="626" r:id="rId317"/>
    <p:sldId id="992" r:id="rId318"/>
    <p:sldId id="629" r:id="rId319"/>
    <p:sldId id="630" r:id="rId320"/>
    <p:sldId id="818" r:id="rId321"/>
    <p:sldId id="631" r:id="rId322"/>
    <p:sldId id="993" r:id="rId323"/>
    <p:sldId id="913" r:id="rId324"/>
    <p:sldId id="632" r:id="rId325"/>
    <p:sldId id="994" r:id="rId326"/>
    <p:sldId id="751" r:id="rId327"/>
    <p:sldId id="1030" r:id="rId328"/>
    <p:sldId id="352" r:id="rId329"/>
    <p:sldId id="633" r:id="rId330"/>
    <p:sldId id="995" r:id="rId331"/>
    <p:sldId id="996" r:id="rId332"/>
    <p:sldId id="634" r:id="rId333"/>
    <p:sldId id="635" r:id="rId334"/>
    <p:sldId id="1143" r:id="rId335"/>
    <p:sldId id="1144" r:id="rId336"/>
    <p:sldId id="1145" r:id="rId337"/>
    <p:sldId id="1146" r:id="rId338"/>
    <p:sldId id="1147" r:id="rId339"/>
    <p:sldId id="1148" r:id="rId340"/>
    <p:sldId id="1149" r:id="rId341"/>
    <p:sldId id="1150" r:id="rId342"/>
    <p:sldId id="1151" r:id="rId343"/>
    <p:sldId id="1152" r:id="rId344"/>
    <p:sldId id="1153" r:id="rId345"/>
    <p:sldId id="1154" r:id="rId346"/>
    <p:sldId id="1155" r:id="rId347"/>
    <p:sldId id="1156" r:id="rId348"/>
    <p:sldId id="1157" r:id="rId349"/>
    <p:sldId id="1158" r:id="rId350"/>
    <p:sldId id="1159" r:id="rId351"/>
    <p:sldId id="1160" r:id="rId352"/>
    <p:sldId id="1161" r:id="rId353"/>
    <p:sldId id="1162" r:id="rId354"/>
    <p:sldId id="1163" r:id="rId355"/>
    <p:sldId id="1164" r:id="rId356"/>
    <p:sldId id="1165" r:id="rId357"/>
    <p:sldId id="1166" r:id="rId358"/>
    <p:sldId id="1167" r:id="rId359"/>
    <p:sldId id="1168" r:id="rId360"/>
    <p:sldId id="1169" r:id="rId361"/>
    <p:sldId id="1170" r:id="rId362"/>
    <p:sldId id="1171" r:id="rId363"/>
    <p:sldId id="1172" r:id="rId364"/>
    <p:sldId id="1142" r:id="rId365"/>
    <p:sldId id="727" r:id="rId366"/>
    <p:sldId id="728" r:id="rId367"/>
    <p:sldId id="781" r:id="rId368"/>
    <p:sldId id="730" r:id="rId369"/>
    <p:sldId id="775" r:id="rId370"/>
    <p:sldId id="734" r:id="rId371"/>
    <p:sldId id="735" r:id="rId372"/>
    <p:sldId id="738" r:id="rId373"/>
    <p:sldId id="774" r:id="rId374"/>
    <p:sldId id="737" r:id="rId375"/>
    <p:sldId id="740" r:id="rId376"/>
    <p:sldId id="1179" r:id="rId377"/>
    <p:sldId id="1173" r:id="rId378"/>
    <p:sldId id="1174" r:id="rId379"/>
    <p:sldId id="1175" r:id="rId380"/>
    <p:sldId id="1176" r:id="rId381"/>
    <p:sldId id="1177" r:id="rId382"/>
    <p:sldId id="1178" r:id="rId383"/>
    <p:sldId id="968" r:id="rId384"/>
    <p:sldId id="969" r:id="rId385"/>
    <p:sldId id="986" r:id="rId386"/>
    <p:sldId id="427" r:id="rId387"/>
    <p:sldId id="688" r:id="rId388"/>
    <p:sldId id="689" r:id="rId389"/>
    <p:sldId id="731" r:id="rId390"/>
    <p:sldId id="732" r:id="rId391"/>
    <p:sldId id="758" r:id="rId392"/>
    <p:sldId id="759" r:id="rId393"/>
    <p:sldId id="916" r:id="rId394"/>
    <p:sldId id="917" r:id="rId395"/>
    <p:sldId id="840" r:id="rId396"/>
    <p:sldId id="841" r:id="rId397"/>
    <p:sldId id="939" r:id="rId398"/>
    <p:sldId id="766" r:id="rId399"/>
    <p:sldId id="767" r:id="rId400"/>
    <p:sldId id="776" r:id="rId401"/>
    <p:sldId id="752" r:id="rId402"/>
    <p:sldId id="753" r:id="rId403"/>
    <p:sldId id="764" r:id="rId404"/>
    <p:sldId id="765" r:id="rId405"/>
    <p:sldId id="874" r:id="rId406"/>
    <p:sldId id="946" r:id="rId407"/>
    <p:sldId id="777" r:id="rId408"/>
    <p:sldId id="762" r:id="rId409"/>
    <p:sldId id="763" r:id="rId410"/>
    <p:sldId id="769" r:id="rId411"/>
    <p:sldId id="770" r:id="rId412"/>
    <p:sldId id="873" r:id="rId413"/>
    <p:sldId id="875" r:id="rId414"/>
    <p:sldId id="943" r:id="rId415"/>
    <p:sldId id="755" r:id="rId416"/>
    <p:sldId id="754" r:id="rId417"/>
    <p:sldId id="760" r:id="rId418"/>
    <p:sldId id="952" r:id="rId419"/>
    <p:sldId id="768" r:id="rId420"/>
    <p:sldId id="761" r:id="rId421"/>
    <p:sldId id="861" r:id="rId422"/>
    <p:sldId id="862" r:id="rId423"/>
    <p:sldId id="756" r:id="rId424"/>
    <p:sldId id="771" r:id="rId425"/>
    <p:sldId id="876" r:id="rId426"/>
    <p:sldId id="877" r:id="rId427"/>
    <p:sldId id="1180" r:id="rId428"/>
    <p:sldId id="778" r:id="rId429"/>
    <p:sldId id="779" r:id="rId430"/>
    <p:sldId id="834" r:id="rId431"/>
    <p:sldId id="780" r:id="rId432"/>
    <p:sldId id="833" r:id="rId433"/>
    <p:sldId id="783" r:id="rId434"/>
    <p:sldId id="880" r:id="rId435"/>
    <p:sldId id="881" r:id="rId436"/>
    <p:sldId id="879" r:id="rId437"/>
    <p:sldId id="866" r:id="rId438"/>
    <p:sldId id="878" r:id="rId439"/>
    <p:sldId id="867" r:id="rId440"/>
    <p:sldId id="868" r:id="rId441"/>
    <p:sldId id="870" r:id="rId442"/>
    <p:sldId id="871" r:id="rId443"/>
    <p:sldId id="869" r:id="rId444"/>
    <p:sldId id="1182" r:id="rId445"/>
    <p:sldId id="1183" r:id="rId446"/>
    <p:sldId id="1184" r:id="rId447"/>
    <p:sldId id="1185" r:id="rId448"/>
    <p:sldId id="1186" r:id="rId449"/>
    <p:sldId id="1187" r:id="rId450"/>
    <p:sldId id="1188" r:id="rId451"/>
    <p:sldId id="1189" r:id="rId452"/>
    <p:sldId id="1190" r:id="rId453"/>
    <p:sldId id="1191" r:id="rId454"/>
    <p:sldId id="1192" r:id="rId455"/>
    <p:sldId id="1193" r:id="rId456"/>
    <p:sldId id="1194" r:id="rId457"/>
    <p:sldId id="1195" r:id="rId458"/>
    <p:sldId id="1196" r:id="rId459"/>
    <p:sldId id="1197" r:id="rId460"/>
    <p:sldId id="1198" r:id="rId461"/>
    <p:sldId id="1199" r:id="rId462"/>
    <p:sldId id="1200" r:id="rId463"/>
    <p:sldId id="1201" r:id="rId464"/>
    <p:sldId id="1202" r:id="rId465"/>
    <p:sldId id="1203" r:id="rId466"/>
    <p:sldId id="1204" r:id="rId467"/>
    <p:sldId id="1205" r:id="rId468"/>
    <p:sldId id="1206" r:id="rId469"/>
    <p:sldId id="1207" r:id="rId470"/>
    <p:sldId id="1208" r:id="rId471"/>
    <p:sldId id="1209" r:id="rId472"/>
    <p:sldId id="1210" r:id="rId473"/>
    <p:sldId id="1211" r:id="rId474"/>
    <p:sldId id="1212" r:id="rId475"/>
    <p:sldId id="1213" r:id="rId476"/>
    <p:sldId id="1214" r:id="rId477"/>
    <p:sldId id="1215" r:id="rId478"/>
    <p:sldId id="1216" r:id="rId479"/>
    <p:sldId id="1217" r:id="rId480"/>
    <p:sldId id="1218" r:id="rId481"/>
    <p:sldId id="1219" r:id="rId482"/>
    <p:sldId id="1220" r:id="rId483"/>
    <p:sldId id="1221" r:id="rId484"/>
    <p:sldId id="1222" r:id="rId485"/>
    <p:sldId id="1223" r:id="rId486"/>
    <p:sldId id="1224" r:id="rId487"/>
    <p:sldId id="1225" r:id="rId488"/>
    <p:sldId id="1226" r:id="rId489"/>
    <p:sldId id="1227" r:id="rId490"/>
    <p:sldId id="1228" r:id="rId491"/>
    <p:sldId id="1229" r:id="rId492"/>
    <p:sldId id="1230" r:id="rId493"/>
    <p:sldId id="1231" r:id="rId494"/>
    <p:sldId id="1232" r:id="rId495"/>
    <p:sldId id="1233" r:id="rId496"/>
    <p:sldId id="1234" r:id="rId497"/>
    <p:sldId id="1235" r:id="rId498"/>
    <p:sldId id="1236" r:id="rId499"/>
    <p:sldId id="1237" r:id="rId500"/>
    <p:sldId id="1238" r:id="rId501"/>
    <p:sldId id="1239" r:id="rId502"/>
    <p:sldId id="1240" r:id="rId503"/>
    <p:sldId id="1241" r:id="rId504"/>
    <p:sldId id="1242" r:id="rId505"/>
    <p:sldId id="1243" r:id="rId506"/>
    <p:sldId id="1244" r:id="rId507"/>
    <p:sldId id="1245" r:id="rId508"/>
    <p:sldId id="1246" r:id="rId509"/>
    <p:sldId id="1247" r:id="rId510"/>
    <p:sldId id="1248" r:id="rId511"/>
    <p:sldId id="1249" r:id="rId512"/>
    <p:sldId id="1250" r:id="rId513"/>
    <p:sldId id="1251" r:id="rId514"/>
    <p:sldId id="1252" r:id="rId515"/>
    <p:sldId id="1253" r:id="rId516"/>
    <p:sldId id="1254" r:id="rId517"/>
    <p:sldId id="1255" r:id="rId518"/>
    <p:sldId id="1256" r:id="rId519"/>
    <p:sldId id="1257" r:id="rId520"/>
    <p:sldId id="1258" r:id="rId521"/>
    <p:sldId id="1259" r:id="rId522"/>
    <p:sldId id="1260" r:id="rId523"/>
    <p:sldId id="1261" r:id="rId524"/>
    <p:sldId id="1262" r:id="rId525"/>
    <p:sldId id="1263" r:id="rId526"/>
    <p:sldId id="1264" r:id="rId527"/>
    <p:sldId id="1265" r:id="rId528"/>
    <p:sldId id="1266" r:id="rId529"/>
    <p:sldId id="1267" r:id="rId530"/>
    <p:sldId id="1268" r:id="rId531"/>
    <p:sldId id="1269" r:id="rId532"/>
    <p:sldId id="1270" r:id="rId533"/>
    <p:sldId id="1271" r:id="rId534"/>
    <p:sldId id="1272" r:id="rId535"/>
    <p:sldId id="1273" r:id="rId536"/>
    <p:sldId id="1274" r:id="rId537"/>
    <p:sldId id="1275" r:id="rId538"/>
    <p:sldId id="1276" r:id="rId539"/>
    <p:sldId id="1277" r:id="rId540"/>
    <p:sldId id="1278" r:id="rId541"/>
    <p:sldId id="1279" r:id="rId542"/>
    <p:sldId id="1280" r:id="rId543"/>
    <p:sldId id="1281" r:id="rId544"/>
    <p:sldId id="1282" r:id="rId545"/>
    <p:sldId id="1283" r:id="rId546"/>
    <p:sldId id="1284" r:id="rId547"/>
    <p:sldId id="1285" r:id="rId548"/>
    <p:sldId id="1286" r:id="rId549"/>
    <p:sldId id="1287" r:id="rId550"/>
    <p:sldId id="1288" r:id="rId551"/>
    <p:sldId id="1289" r:id="rId552"/>
    <p:sldId id="1290" r:id="rId553"/>
    <p:sldId id="1291" r:id="rId554"/>
    <p:sldId id="1292" r:id="rId555"/>
    <p:sldId id="1293" r:id="rId556"/>
    <p:sldId id="1294" r:id="rId557"/>
    <p:sldId id="1295" r:id="rId558"/>
    <p:sldId id="1296" r:id="rId559"/>
    <p:sldId id="1297" r:id="rId560"/>
    <p:sldId id="1298" r:id="rId561"/>
    <p:sldId id="1299" r:id="rId562"/>
    <p:sldId id="1300" r:id="rId563"/>
    <p:sldId id="1301" r:id="rId564"/>
    <p:sldId id="1302" r:id="rId565"/>
    <p:sldId id="1303" r:id="rId566"/>
    <p:sldId id="1304" r:id="rId567"/>
    <p:sldId id="1305" r:id="rId568"/>
    <p:sldId id="1306" r:id="rId569"/>
    <p:sldId id="1181" r:id="rId570"/>
    <p:sldId id="885" r:id="rId571"/>
    <p:sldId id="976" r:id="rId572"/>
    <p:sldId id="933" r:id="rId573"/>
    <p:sldId id="954" r:id="rId574"/>
    <p:sldId id="788" r:id="rId575"/>
    <p:sldId id="988" r:id="rId5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C41A1A"/>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1470" y="14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heme" Target="theme/theme1.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25-01-2019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128</a:t>
            </a:fld>
            <a:endParaRPr lang="en-IN"/>
          </a:p>
        </p:txBody>
      </p:sp>
    </p:spTree>
    <p:extLst>
      <p:ext uri="{BB962C8B-B14F-4D97-AF65-F5344CB8AC3E}">
        <p14:creationId xmlns:p14="http://schemas.microsoft.com/office/powerpoint/2010/main" val="275166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199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315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363</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436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930999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val="415893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38175449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val="292550708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2696367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6939802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471713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36414401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extLst>
      <p:ext uri="{BB962C8B-B14F-4D97-AF65-F5344CB8AC3E}">
        <p14:creationId xmlns:p14="http://schemas.microsoft.com/office/powerpoint/2010/main" val="3148122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val="359529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3</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69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31233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4</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906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Arial" panose="020B0604020202020204" pitchFamily="34" charset="0"/>
                <a:cs typeface="Arial" panose="020B0604020202020204" pitchFamily="34" charset="0"/>
              </a:rPr>
              <a:t>Physical </a:t>
            </a:r>
            <a:r>
              <a:rPr lang="en-US" sz="2000" b="1" dirty="0" smtClean="0">
                <a:solidFill>
                  <a:srgbClr val="C00000"/>
                </a:solidFill>
                <a:latin typeface="Arial" panose="020B0604020202020204" pitchFamily="34" charset="0"/>
                <a:cs typeface="Arial" panose="020B0604020202020204" pitchFamily="34" charset="0"/>
              </a:rPr>
              <a:t>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is the lowest level in the three level architecture. It is also known as the </a:t>
            </a:r>
            <a:r>
              <a:rPr lang="en-US" sz="2000" b="1" i="1" dirty="0">
                <a:latin typeface="Arial" panose="020B0604020202020204" pitchFamily="34" charset="0"/>
                <a:cs typeface="Arial" panose="020B0604020202020204" pitchFamily="34" charset="0"/>
              </a:rPr>
              <a:t>internal level</a:t>
            </a:r>
            <a:r>
              <a:rPr lang="en-US" sz="2000" dirty="0">
                <a:latin typeface="Arial" panose="020B0604020202020204" pitchFamily="34" charset="0"/>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smtClean="0">
              <a:solidFill>
                <a:srgbClr val="C00000"/>
              </a:solidFill>
              <a:latin typeface="Arial" panose="020B0604020202020204" pitchFamily="34" charset="0"/>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a:t>
            </a:r>
            <a:r>
              <a:rPr lang="en-US" sz="4000" b="1" i="1" dirty="0" smtClean="0">
                <a:solidFill>
                  <a:srgbClr val="FFFF00"/>
                </a:solidFill>
                <a:latin typeface="Arial" pitchFamily="34" charset="0"/>
                <a:cs typeface="Arial" pitchFamily="34" charset="0"/>
              </a:rPr>
              <a:t>Level</a:t>
            </a:r>
            <a:endParaRPr lang="en-US" sz="4000" b="1" i="1" dirty="0">
              <a:solidFill>
                <a:srgbClr val="FFFF00"/>
              </a:solidFill>
              <a:latin typeface="Arial" pitchFamily="34" charset="0"/>
              <a:cs typeface="Arial" pitchFamily="34" charset="0"/>
            </a:endParaRPr>
          </a:p>
        </p:txBody>
      </p:sp>
      <p:sp>
        <p:nvSpPr>
          <p:cNvPr id="6" name="Rectangle 1"/>
          <p:cNvSpPr>
            <a:spLocks noChangeArrowheads="1"/>
          </p:cNvSpPr>
          <p:nvPr/>
        </p:nvSpPr>
        <p:spPr bwMode="auto">
          <a:xfrm>
            <a:off x="155574" y="9906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smtClean="0">
                <a:solidFill>
                  <a:srgbClr val="C00000"/>
                </a:solidFill>
                <a:latin typeface="Arial" panose="020B0604020202020204" pitchFamily="34" charset="0"/>
                <a:cs typeface="Arial" panose="020B0604020202020204" pitchFamily="34" charset="0"/>
              </a:rPr>
              <a:t>Conceptual 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t>The conceptual level is at a higher level than the physical level. It is also known as the </a:t>
            </a:r>
            <a:r>
              <a:rPr lang="en-US" sz="2000" b="1" i="1" dirty="0"/>
              <a:t>logical level</a:t>
            </a:r>
            <a:r>
              <a:rPr lang="en-US" sz="2000" dirty="0"/>
              <a:t>. It describes how the database appears to the users conceptually and the relationships between various data tables. The conceptual level does not care for how the data in the database is actually stored.</a:t>
            </a:r>
            <a:endParaRPr lang="en-US" sz="2000" dirty="0" smtClean="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69764"/>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smtClean="0">
                <a:solidFill>
                  <a:srgbClr val="C00000"/>
                </a:solidFill>
                <a:latin typeface="Arial" panose="020B0604020202020204" pitchFamily="34" charset="0"/>
                <a:cs typeface="Arial" panose="020B0604020202020204" pitchFamily="34" charset="0"/>
              </a:rPr>
              <a:t>External 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t>This is the highest level in the three level architecture and closest to the user. It is also known as the </a:t>
            </a:r>
            <a:r>
              <a:rPr lang="en-US" sz="2000" b="1" i="1" dirty="0"/>
              <a:t>view level</a:t>
            </a:r>
            <a:r>
              <a:rPr lang="en-US" sz="2000" dirty="0"/>
              <a:t>. The external level only shows the relevant database content to the users in the form of views and hides the rest of the data. So different users can see the database as a different view as per their individual requirements.</a:t>
            </a:r>
            <a:endParaRPr lang="en-US" sz="2000" dirty="0" smtClean="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461665"/>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TODO</a:t>
            </a:r>
            <a:endParaRPr lang="en-IN"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41620980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17865217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val="10886030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val="20729158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179180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78024989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val="206949030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173390183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99436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9295650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8537371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53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258019711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650201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val="738260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val="338203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val="227059630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val="154986425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416391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val="598073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5</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313953479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936452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val="107019476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6 &amp; 9</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38450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83416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val="137288529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6652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815837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sub query 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566084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val="311864972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val="160337425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284208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t>
            </a:r>
            <a:r>
              <a:rPr lang="en-IN" sz="2000">
                <a:solidFill>
                  <a:srgbClr val="222426"/>
                </a:solidFill>
                <a:latin typeface="Arial" panose="020B0604020202020204" pitchFamily="34" charset="0"/>
                <a:cs typeface="Arial" panose="020B0604020202020204" pitchFamily="34" charset="0"/>
              </a:rPr>
              <a:t>as </a:t>
            </a:r>
            <a:r>
              <a:rPr lang="en-IN" sz="2000" b="1" smtClean="0">
                <a:solidFill>
                  <a:srgbClr val="C00000"/>
                </a:solidFill>
                <a:latin typeface="Arial" panose="020B0604020202020204" pitchFamily="34" charset="0"/>
                <a:cs typeface="Arial" panose="020B0604020202020204" pitchFamily="34" charset="0"/>
              </a:rPr>
              <a:t>ATTRIBUTES / FIELDS</a:t>
            </a:r>
            <a:r>
              <a:rPr lang="en-IN" sz="200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5919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val="381388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val="236073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val="112305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val="329026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7 &amp; 8</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10</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2034410"/>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val="132992933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12</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03269922"/>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3362904671"/>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13</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a:t>
            </a:r>
            <a:r>
              <a:rPr lang="en-IN" sz="1700" dirty="0" smtClean="0"/>
              <a:t>OUT parameter(s) </a:t>
            </a:r>
            <a:r>
              <a:rPr lang="en-IN" sz="1700" dirty="0"/>
              <a:t>or may not return any at all</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r>
              <a:rPr lang="en-IN" sz="1700" dirty="0" smtClean="0"/>
              <a: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1368750579"/>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106583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val="647665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14</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187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15. 16, and 17</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smtClean="0">
              <a:solidFill>
                <a:srgbClr val="036883"/>
              </a:solidFill>
            </a:endParaRPr>
          </a:p>
          <a:p>
            <a:pPr marL="285750" indent="-285750">
              <a:lnSpc>
                <a:spcPct val="200000"/>
              </a:lnSpc>
              <a:buFont typeface="Arial" panose="020B0604020202020204" pitchFamily="34" charset="0"/>
              <a:buChar char="•"/>
            </a:pPr>
            <a:r>
              <a:rPr lang="en-US" dirty="0" smtClean="0">
                <a:solidFill>
                  <a:srgbClr val="036883"/>
                </a:solidFill>
              </a:rPr>
              <a:t>Volume </a:t>
            </a:r>
            <a:r>
              <a:rPr lang="en-US" dirty="0">
                <a:solidFill>
                  <a:srgbClr val="036883"/>
                </a:solidFill>
              </a:rPr>
              <a:t>refers to the amount of data. </a:t>
            </a:r>
            <a:endParaRPr lang="en-US" dirty="0" smtClean="0">
              <a:solidFill>
                <a:srgbClr val="036883"/>
              </a:solidFill>
            </a:endParaRPr>
          </a:p>
          <a:p>
            <a:pPr marL="285750" indent="-285750">
              <a:lnSpc>
                <a:spcPct val="200000"/>
              </a:lnSpc>
              <a:buFont typeface="Arial" panose="020B0604020202020204" pitchFamily="34" charset="0"/>
              <a:buChar char="•"/>
            </a:pPr>
            <a:r>
              <a:rPr lang="en-US" dirty="0" smtClean="0">
                <a:solidFill>
                  <a:srgbClr val="036883"/>
                </a:solidFill>
              </a:rPr>
              <a:t>Variety </a:t>
            </a:r>
            <a:r>
              <a:rPr lang="en-US" dirty="0">
                <a:solidFill>
                  <a:srgbClr val="036883"/>
                </a:solidFill>
              </a:rPr>
              <a:t>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a:t>
            </a:r>
            <a:r>
              <a:rPr lang="en-IN" sz="3200" b="1" i="1" dirty="0" smtClean="0">
                <a:solidFill>
                  <a:srgbClr val="FFFF00"/>
                </a:solidFill>
                <a:latin typeface="Arial" pitchFamily="34" charset="0"/>
                <a:cs typeface="Arial" pitchFamily="34" charset="0"/>
              </a:rPr>
              <a:t>Categories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a:t>
            </a:r>
            <a:r>
              <a:rPr lang="en-US" dirty="0" smtClean="0"/>
              <a:t>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gridCol w="5867399"/>
              </a:tblGrid>
              <a:tr h="482154">
                <a:tc>
                  <a:txBody>
                    <a:bodyPr/>
                    <a:lstStyle/>
                    <a:p>
                      <a:r>
                        <a:rPr lang="en-US" b="1" i="1" dirty="0" smtClean="0">
                          <a:solidFill>
                            <a:srgbClr val="036883"/>
                          </a:solidFill>
                        </a:rPr>
                        <a:t> Key-value</a:t>
                      </a:r>
                      <a:r>
                        <a:rPr lang="en-US" dirty="0" smtClean="0"/>
                        <a:t> </a:t>
                      </a:r>
                      <a:r>
                        <a:rPr lang="en-US" b="1" i="1" dirty="0" smtClean="0">
                          <a:solidFill>
                            <a:srgbClr val="036883"/>
                          </a:solidFill>
                        </a:rPr>
                        <a:t>stores</a:t>
                      </a:r>
                      <a:r>
                        <a:rPr lang="en-US" dirty="0" smtClean="0"/>
                        <a:t> </a:t>
                      </a:r>
                      <a:endParaRPr lang="en-US" dirty="0"/>
                    </a:p>
                  </a:txBody>
                  <a:tcPr/>
                </a:tc>
                <a:tc>
                  <a:txBody>
                    <a:bodyPr/>
                    <a:lstStyle/>
                    <a:p>
                      <a:r>
                        <a:rPr lang="en-US" dirty="0" smtClean="0"/>
                        <a:t> Redis, </a:t>
                      </a:r>
                      <a:r>
                        <a:rPr kumimoji="0" lang="en-US" b="0" i="0" kern="1200" dirty="0" smtClean="0">
                          <a:solidFill>
                            <a:schemeClr val="tx1"/>
                          </a:solidFill>
                          <a:effectLst/>
                          <a:latin typeface="+mn-lt"/>
                          <a:ea typeface="+mn-ea"/>
                          <a:cs typeface="+mn-cs"/>
                        </a:rPr>
                        <a:t>Cassandra</a:t>
                      </a:r>
                      <a:endParaRPr lang="en-US" dirty="0"/>
                    </a:p>
                  </a:txBody>
                  <a:tcPr/>
                </a:tc>
              </a:tr>
              <a:tr h="482154">
                <a:tc>
                  <a:txBody>
                    <a:bodyPr/>
                    <a:lstStyle/>
                    <a:p>
                      <a:r>
                        <a:rPr lang="en-US" b="1" i="1" dirty="0" smtClean="0">
                          <a:solidFill>
                            <a:srgbClr val="036883"/>
                          </a:solidFill>
                        </a:rPr>
                        <a:t> Column-oriented</a:t>
                      </a:r>
                      <a:endParaRPr lang="en-US" dirty="0"/>
                    </a:p>
                  </a:txBody>
                  <a:tcPr/>
                </a:tc>
                <a:tc>
                  <a:txBody>
                    <a:bodyPr/>
                    <a:lstStyle/>
                    <a:p>
                      <a:r>
                        <a:rPr lang="en-US" dirty="0" smtClean="0"/>
                        <a:t> HBase</a:t>
                      </a:r>
                      <a:endParaRPr lang="en-US" dirty="0"/>
                    </a:p>
                  </a:txBody>
                  <a:tcPr/>
                </a:tc>
              </a:tr>
              <a:tr h="482154">
                <a:tc>
                  <a:txBody>
                    <a:bodyPr/>
                    <a:lstStyle/>
                    <a:p>
                      <a:r>
                        <a:rPr lang="en-US" b="1" i="1" dirty="0" smtClean="0">
                          <a:solidFill>
                            <a:srgbClr val="036883"/>
                          </a:solidFill>
                        </a:rPr>
                        <a:t> Document</a:t>
                      </a:r>
                      <a:r>
                        <a:rPr lang="en-US" dirty="0" smtClean="0"/>
                        <a:t> </a:t>
                      </a:r>
                      <a:r>
                        <a:rPr lang="en-US" b="1" i="1" dirty="0" smtClean="0">
                          <a:solidFill>
                            <a:srgbClr val="036883"/>
                          </a:solidFill>
                        </a:rPr>
                        <a:t>oriented</a:t>
                      </a:r>
                      <a:r>
                        <a:rPr lang="en-US" dirty="0" smtClean="0"/>
                        <a:t> </a:t>
                      </a:r>
                      <a:endParaRPr lang="en-US" dirty="0"/>
                    </a:p>
                  </a:txBody>
                  <a:tcPr/>
                </a:tc>
                <a:tc>
                  <a:txBody>
                    <a:bodyPr/>
                    <a:lstStyle/>
                    <a:p>
                      <a:r>
                        <a:rPr lang="en-US" dirty="0" smtClean="0"/>
                        <a:t> MongoDB, CouchDB</a:t>
                      </a:r>
                      <a:endParaRPr lang="en-US" dirty="0"/>
                    </a:p>
                  </a:txBody>
                  <a:tcPr/>
                </a:tc>
              </a:tr>
              <a:tr h="482154">
                <a:tc>
                  <a:txBody>
                    <a:bodyPr/>
                    <a:lstStyle/>
                    <a:p>
                      <a:r>
                        <a:rPr lang="en-US" b="1" i="1" dirty="0" smtClean="0">
                          <a:solidFill>
                            <a:srgbClr val="036883"/>
                          </a:solidFill>
                        </a:rPr>
                        <a:t> Graph</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982183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r>
              <a:rPr lang="en-IN" sz="2200" dirty="0" smtClean="0">
                <a:solidFill>
                  <a:srgbClr val="222635"/>
                </a:solidFill>
                <a:latin typeface="Cambria" panose="02040503050406030204" pitchFamily="18" charset="0"/>
              </a:rPr>
              <a:t>.</a:t>
            </a:r>
            <a:endParaRPr lang="en-IN" sz="2200" dirty="0">
              <a:solidFill>
                <a:srgbClr val="222635"/>
              </a:solidFill>
              <a:latin typeface="Cambria" panose="02040503050406030204" pitchFamily="18" charset="0"/>
            </a:endParaRP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a:t>
            </a:r>
            <a:r>
              <a:rPr lang="en-US" dirty="0" smtClean="0">
                <a:solidFill>
                  <a:srgbClr val="222222"/>
                </a:solidFill>
                <a:latin typeface="arial" panose="020B0604020202020204" pitchFamily="34" charset="0"/>
              </a:rPr>
              <a:t>non-relational database. </a:t>
            </a:r>
            <a:r>
              <a:rPr lang="en-US" dirty="0"/>
              <a:t>MongoDB is Scalable (A system that is scalable can successfully grow larger using the same methods</a:t>
            </a:r>
            <a:r>
              <a:rPr lang="en-US" dirty="0" smtClean="0"/>
              <a:t>.), </a:t>
            </a:r>
            <a:r>
              <a:rPr lang="en-US" dirty="0"/>
              <a:t>open-source, high-perform, document-oriented database</a:t>
            </a:r>
            <a:r>
              <a:rPr lang="en-US" dirty="0" smtClean="0"/>
              <a:t>.</a:t>
            </a:r>
            <a:endParaRPr lang="en-US" dirty="0"/>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a:t>
            </a:r>
            <a:r>
              <a:rPr lang="en-IN" sz="3200" b="1" i="1" dirty="0" smtClean="0">
                <a:solidFill>
                  <a:srgbClr val="FFFF00"/>
                </a:solidFill>
                <a:latin typeface="Arial" pitchFamily="34" charset="0"/>
                <a:cs typeface="Arial" pitchFamily="34" charset="0"/>
              </a:rPr>
              <a:t>Database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r>
              <a:rPr lang="en-US" sz="1900" dirty="0" smtClean="0">
                <a:solidFill>
                  <a:srgbClr val="036883"/>
                </a:solidFill>
              </a:rPr>
              <a:t>.</a:t>
            </a:r>
          </a:p>
          <a:p>
            <a:pPr marL="285750" indent="-285750">
              <a:buFont typeface="Arial" panose="020B0604020202020204" pitchFamily="34" charset="0"/>
              <a:buChar char="•"/>
            </a:pPr>
            <a:endParaRPr lang="en-US" sz="800" dirty="0" smtClean="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r>
              <a:rPr lang="en-US" sz="1900"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r>
              <a:rPr lang="en-US" sz="1900"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r>
              <a:rPr lang="en-US" sz="1900" dirty="0" smtClean="0">
                <a:solidFill>
                  <a:srgbClr val="036883"/>
                </a:solidFill>
              </a:rPr>
              <a:t>.</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smtClean="0"/>
              <a:t>A </a:t>
            </a:r>
            <a:r>
              <a:rPr lang="en-US" dirty="0"/>
              <a:t>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gridCol w="5791200"/>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smtClean="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r>
              <a:tr h="171450">
                <a:tc>
                  <a:txBody>
                    <a:bodyPr/>
                    <a:lstStyle/>
                    <a:p>
                      <a:pPr>
                        <a:spcAft>
                          <a:spcPts val="0"/>
                        </a:spcAft>
                      </a:pPr>
                      <a:r>
                        <a:rPr lang="en-US" sz="1800" dirty="0" smtClean="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Documents </a:t>
                      </a:r>
                      <a:r>
                        <a:rPr lang="en-US" sz="1800" dirty="0">
                          <a:effectLst/>
                        </a:rPr>
                        <a:t>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bl>
          </a:graphicData>
        </a:graphic>
      </p:graphicFrame>
    </p:spTree>
    <p:extLst>
      <p:ext uri="{BB962C8B-B14F-4D97-AF65-F5344CB8AC3E}">
        <p14:creationId xmlns:p14="http://schemas.microsoft.com/office/powerpoint/2010/main" val="448246900"/>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a:t>
            </a:r>
            <a:r>
              <a:rPr lang="en-US" b="1" dirty="0" smtClean="0">
                <a:solidFill>
                  <a:srgbClr val="B22251"/>
                </a:solidFill>
                <a:latin typeface="arial" panose="020B0604020202020204" pitchFamily="34" charset="0"/>
              </a:rPr>
              <a:t>db_name&gt;</a:t>
            </a:r>
            <a:r>
              <a:rPr lang="en-US" b="1" dirty="0" smtClean="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gridCol w="1524000"/>
                <a:gridCol w="1752600"/>
                <a:gridCol w="1752600"/>
                <a:gridCol w="1752600"/>
              </a:tblGrid>
              <a:tr h="370840">
                <a:tc>
                  <a:txBody>
                    <a:bodyPr/>
                    <a:lstStyle/>
                    <a:p>
                      <a:endParaRPr lang="en-US" dirty="0"/>
                    </a:p>
                  </a:txBody>
                  <a:tcPr/>
                </a:tc>
                <a:tc>
                  <a:txBody>
                    <a:bodyPr/>
                    <a:lstStyle/>
                    <a:p>
                      <a:pPr algn="ctr"/>
                      <a:r>
                        <a:rPr lang="en-US" sz="1800" dirty="0" smtClean="0">
                          <a:solidFill>
                            <a:srgbClr val="C00000"/>
                          </a:solidFill>
                        </a:rPr>
                        <a:t>MongoDB</a:t>
                      </a:r>
                      <a:endParaRPr lang="en-US" sz="1800" dirty="0">
                        <a:solidFill>
                          <a:srgbClr val="C00000"/>
                        </a:solidFill>
                      </a:endParaRPr>
                    </a:p>
                  </a:txBody>
                  <a:tcPr anchor="ctr"/>
                </a:tc>
                <a:tc>
                  <a:txBody>
                    <a:bodyPr/>
                    <a:lstStyle/>
                    <a:p>
                      <a:pPr algn="ctr"/>
                      <a:r>
                        <a:rPr lang="en-US" sz="1800" dirty="0" smtClean="0">
                          <a:solidFill>
                            <a:srgbClr val="C00000"/>
                          </a:solidFill>
                        </a:rPr>
                        <a:t>Redis</a:t>
                      </a:r>
                      <a:endParaRPr lang="en-US" sz="1800" dirty="0">
                        <a:solidFill>
                          <a:srgbClr val="C00000"/>
                        </a:solidFill>
                      </a:endParaRPr>
                    </a:p>
                  </a:txBody>
                  <a:tcPr anchor="ctr"/>
                </a:tc>
                <a:tc>
                  <a:txBody>
                    <a:bodyPr/>
                    <a:lstStyle/>
                    <a:p>
                      <a:pPr algn="ctr"/>
                      <a:r>
                        <a:rPr lang="en-US" sz="1800" dirty="0" smtClean="0">
                          <a:solidFill>
                            <a:srgbClr val="C00000"/>
                          </a:solidFill>
                        </a:rPr>
                        <a:t>MySQL</a:t>
                      </a:r>
                      <a:endParaRPr lang="en-US" sz="1800" dirty="0">
                        <a:solidFill>
                          <a:srgbClr val="C00000"/>
                        </a:solidFill>
                      </a:endParaRPr>
                    </a:p>
                  </a:txBody>
                  <a:tcPr anchor="ctr"/>
                </a:tc>
                <a:tc>
                  <a:txBody>
                    <a:bodyPr/>
                    <a:lstStyle/>
                    <a:p>
                      <a:pPr algn="ctr"/>
                      <a:r>
                        <a:rPr lang="en-US" sz="1800" dirty="0" smtClean="0">
                          <a:solidFill>
                            <a:srgbClr val="C00000"/>
                          </a:solidFill>
                        </a:rPr>
                        <a:t>Oracle</a:t>
                      </a:r>
                      <a:endParaRPr lang="en-US" sz="1800" dirty="0">
                        <a:solidFill>
                          <a:srgbClr val="C00000"/>
                        </a:solidFill>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Database Server</a:t>
                      </a:r>
                    </a:p>
                  </a:txBody>
                  <a:tcPr/>
                </a:tc>
                <a:tc>
                  <a:txBody>
                    <a:bodyPr/>
                    <a:lstStyle/>
                    <a:p>
                      <a:pPr algn="ctr"/>
                      <a:r>
                        <a:rPr lang="en-US" sz="1800" dirty="0" smtClean="0">
                          <a:solidFill>
                            <a:srgbClr val="FF5A36"/>
                          </a:solidFill>
                        </a:rPr>
                        <a:t>mongod</a:t>
                      </a:r>
                      <a:endParaRPr lang="en-US" sz="1800" dirty="0">
                        <a:solidFill>
                          <a:srgbClr val="FF5A36"/>
                        </a:solidFill>
                      </a:endParaRPr>
                    </a:p>
                  </a:txBody>
                  <a:tcPr anchor="ctr"/>
                </a:tc>
                <a:tc>
                  <a:txBody>
                    <a:bodyPr/>
                    <a:lstStyle/>
                    <a:p>
                      <a:pPr algn="ctr"/>
                      <a:r>
                        <a:rPr lang="en-US" sz="1800" dirty="0" smtClean="0">
                          <a:solidFill>
                            <a:srgbClr val="FF5A36"/>
                          </a:solidFill>
                        </a:rPr>
                        <a:t>redis-server</a:t>
                      </a:r>
                      <a:endParaRPr lang="en-US" sz="1800" dirty="0">
                        <a:solidFill>
                          <a:srgbClr val="FF5A36"/>
                        </a:solidFill>
                      </a:endParaRPr>
                    </a:p>
                  </a:txBody>
                  <a:tcPr anchor="ctr"/>
                </a:tc>
                <a:tc>
                  <a:txBody>
                    <a:bodyPr/>
                    <a:lstStyle/>
                    <a:p>
                      <a:pPr algn="ctr"/>
                      <a:r>
                        <a:rPr lang="en-US" sz="1800" dirty="0" smtClean="0">
                          <a:solidFill>
                            <a:srgbClr val="FF5A36"/>
                          </a:solidFill>
                        </a:rPr>
                        <a:t>mysqld</a:t>
                      </a:r>
                      <a:endParaRPr lang="en-US" sz="1800" dirty="0">
                        <a:solidFill>
                          <a:srgbClr val="FF5A36"/>
                        </a:solidFill>
                      </a:endParaRPr>
                    </a:p>
                  </a:txBody>
                  <a:tcPr anchor="ctr"/>
                </a:tc>
                <a:tc>
                  <a:txBody>
                    <a:bodyPr/>
                    <a:lstStyle/>
                    <a:p>
                      <a:pPr algn="ctr"/>
                      <a:r>
                        <a:rPr lang="en-US" sz="1800" dirty="0" smtClean="0">
                          <a:solidFill>
                            <a:srgbClr val="FF5A36"/>
                          </a:solidFill>
                        </a:rPr>
                        <a:t>oracle</a:t>
                      </a:r>
                      <a:endParaRPr lang="en-US" sz="1800" dirty="0">
                        <a:solidFill>
                          <a:srgbClr val="FF5A36"/>
                        </a:solidFill>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Database Client</a:t>
                      </a:r>
                    </a:p>
                  </a:txBody>
                  <a:tcPr/>
                </a:tc>
                <a:tc>
                  <a:txBody>
                    <a:bodyPr/>
                    <a:lstStyle/>
                    <a:p>
                      <a:pPr algn="ctr"/>
                      <a:r>
                        <a:rPr lang="en-US" sz="1800" dirty="0" smtClean="0">
                          <a:solidFill>
                            <a:srgbClr val="FF5A36"/>
                          </a:solidFill>
                        </a:rPr>
                        <a:t>mongo</a:t>
                      </a:r>
                      <a:endParaRPr lang="en-US" sz="1800" dirty="0">
                        <a:solidFill>
                          <a:srgbClr val="FF5A36"/>
                        </a:solidFill>
                      </a:endParaRPr>
                    </a:p>
                  </a:txBody>
                  <a:tcPr anchor="ctr"/>
                </a:tc>
                <a:tc>
                  <a:txBody>
                    <a:bodyPr/>
                    <a:lstStyle/>
                    <a:p>
                      <a:pPr algn="ctr"/>
                      <a:r>
                        <a:rPr lang="en-US" sz="1800" dirty="0" smtClean="0">
                          <a:solidFill>
                            <a:srgbClr val="FF5A36"/>
                          </a:solidFill>
                        </a:rPr>
                        <a:t>redis-cli</a:t>
                      </a:r>
                      <a:endParaRPr lang="en-US" sz="1800" dirty="0">
                        <a:solidFill>
                          <a:srgbClr val="FF5A36"/>
                        </a:solidFill>
                      </a:endParaRPr>
                    </a:p>
                  </a:txBody>
                  <a:tcPr anchor="ctr"/>
                </a:tc>
                <a:tc>
                  <a:txBody>
                    <a:bodyPr/>
                    <a:lstStyle/>
                    <a:p>
                      <a:pPr algn="ctr"/>
                      <a:r>
                        <a:rPr lang="en-US" sz="1800" dirty="0" smtClean="0">
                          <a:solidFill>
                            <a:srgbClr val="FF5A36"/>
                          </a:solidFill>
                        </a:rPr>
                        <a:t>mysql</a:t>
                      </a:r>
                      <a:endParaRPr lang="en-US" sz="1800" dirty="0">
                        <a:solidFill>
                          <a:srgbClr val="FF5A36"/>
                        </a:solidFill>
                      </a:endParaRPr>
                    </a:p>
                  </a:txBody>
                  <a:tcPr anchor="ctr"/>
                </a:tc>
                <a:tc>
                  <a:txBody>
                    <a:bodyPr/>
                    <a:lstStyle/>
                    <a:p>
                      <a:pPr algn="ctr"/>
                      <a:r>
                        <a:rPr lang="en-US" sz="1800" dirty="0" smtClean="0">
                          <a:solidFill>
                            <a:srgbClr val="FF5A36"/>
                          </a:solidFill>
                        </a:rPr>
                        <a:t>sqlplus</a:t>
                      </a:r>
                      <a:endParaRPr lang="en-US" sz="1800" dirty="0">
                        <a:solidFill>
                          <a:srgbClr val="FF5A36"/>
                        </a:solidFill>
                      </a:endParaRPr>
                    </a:p>
                  </a:txBody>
                  <a:tcPr anchor="ctr"/>
                </a:tc>
              </a:tr>
            </a:tbl>
          </a:graphicData>
        </a:graphic>
      </p:graphicFrame>
    </p:spTree>
    <p:extLst>
      <p:ext uri="{BB962C8B-B14F-4D97-AF65-F5344CB8AC3E}">
        <p14:creationId xmlns:p14="http://schemas.microsoft.com/office/powerpoint/2010/main" val="3033024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a:t>
            </a:r>
            <a:r>
              <a:rPr lang="en-US" dirty="0" smtClean="0"/>
              <a:t>start </a:t>
            </a:r>
            <a:r>
              <a:rPr lang="en-US" dirty="0" smtClean="0">
                <a:solidFill>
                  <a:srgbClr val="FF5A36"/>
                </a:solidFill>
              </a:rPr>
              <a:t>MongoDB server</a:t>
            </a:r>
            <a:r>
              <a:rPr lang="en-US" dirty="0" smtClean="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a:t>
            </a:r>
            <a:r>
              <a:rPr lang="en-US" sz="2200" dirty="0" smtClean="0">
                <a:solidFill>
                  <a:srgbClr val="049DC8"/>
                </a:solidFill>
                <a:latin typeface="Calibri" panose="020F0502020204030204" pitchFamily="34" charset="0"/>
                <a:cs typeface="Calibri" panose="020F0502020204030204" pitchFamily="34" charset="0"/>
              </a:rPr>
              <a:t>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a:t>
            </a:r>
            <a:r>
              <a:rPr lang="en-US" sz="2200" dirty="0" smtClean="0">
                <a:solidFill>
                  <a:srgbClr val="049DC8"/>
                </a:solidFill>
                <a:latin typeface="Calibri" panose="020F0502020204030204" pitchFamily="34" charset="0"/>
                <a:cs typeface="Calibri" panose="020F0502020204030204" pitchFamily="34" charset="0"/>
              </a:rPr>
              <a:t>database" --bind_ip </a:t>
            </a:r>
            <a:r>
              <a:rPr lang="en-US" sz="2200" dirty="0">
                <a:solidFill>
                  <a:srgbClr val="049DC8"/>
                </a:solidFill>
                <a:latin typeface="Calibri" panose="020F0502020204030204" pitchFamily="34" charset="0"/>
                <a:cs typeface="Calibri" panose="020F0502020204030204" pitchFamily="34" charset="0"/>
              </a:rPr>
              <a:t>stp10 --journal</a:t>
            </a:r>
            <a:endParaRPr lang="en-US" sz="2200" dirty="0" smtClean="0">
              <a:solidFill>
                <a:srgbClr val="049DC8"/>
              </a:solidFill>
              <a:latin typeface="Calibri" panose="020F0502020204030204" pitchFamily="34" charset="0"/>
              <a:cs typeface="Calibri" panose="020F0502020204030204" pitchFamily="34" charset="0"/>
            </a:endParaRPr>
          </a:p>
          <a:p>
            <a:r>
              <a:rPr lang="en-US" sz="2200" dirty="0" smtClean="0">
                <a:solidFill>
                  <a:srgbClr val="C00000"/>
                </a:solidFill>
                <a:latin typeface="Calibri" panose="020F0502020204030204" pitchFamily="34" charset="0"/>
                <a:cs typeface="Calibri" panose="020F0502020204030204" pitchFamily="34" charset="0"/>
              </a:rPr>
              <a:t>mongod</a:t>
            </a:r>
            <a:r>
              <a:rPr lang="en-US" sz="2200" dirty="0" smtClean="0">
                <a:solidFill>
                  <a:srgbClr val="049DC8"/>
                </a:solidFill>
                <a:latin typeface="Calibri" panose="020F0502020204030204" pitchFamily="34" charset="0"/>
                <a:cs typeface="Calibri" panose="020F0502020204030204" pitchFamily="34" charset="0"/>
              </a:rPr>
              <a:t> </a:t>
            </a:r>
            <a:r>
              <a:rPr lang="en-US" sz="2200" dirty="0">
                <a:solidFill>
                  <a:srgbClr val="049DC8"/>
                </a:solidFill>
                <a:latin typeface="Calibri" panose="020F0502020204030204" pitchFamily="34" charset="0"/>
                <a:cs typeface="Calibri" panose="020F0502020204030204" pitchFamily="34" charset="0"/>
              </a:rPr>
              <a:t>--dbpath "c:\database" </a:t>
            </a:r>
            <a:r>
              <a:rPr lang="en-US" sz="2200" dirty="0" smtClean="0">
                <a:solidFill>
                  <a:srgbClr val="049DC8"/>
                </a:solidFill>
                <a:latin typeface="Calibri" panose="020F0502020204030204" pitchFamily="34" charset="0"/>
                <a:cs typeface="Calibri" panose="020F0502020204030204" pitchFamily="34" charset="0"/>
              </a:rPr>
              <a:t>--</a:t>
            </a:r>
            <a:r>
              <a:rPr lang="en-US" sz="2200" dirty="0">
                <a:solidFill>
                  <a:srgbClr val="049DC8"/>
                </a:solidFill>
                <a:latin typeface="Calibri" panose="020F0502020204030204" pitchFamily="34" charset="0"/>
                <a:cs typeface="Calibri" panose="020F0502020204030204" pitchFamily="34" charset="0"/>
              </a:rPr>
              <a:t>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r>
              <a:rPr lang="en-US"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t>
            </a:r>
            <a:r>
              <a:rPr lang="en-US" dirty="0" smtClean="0">
                <a:solidFill>
                  <a:srgbClr val="036883"/>
                </a:solidFill>
              </a:rPr>
              <a:t>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a:t>
            </a:r>
            <a:r>
              <a:rPr lang="en-US" dirty="0" smtClean="0">
                <a:solidFill>
                  <a:srgbClr val="036883"/>
                </a:solidFill>
              </a:rPr>
              <a:t>on,  </a:t>
            </a:r>
            <a:r>
              <a:rPr lang="en-US" dirty="0">
                <a:solidFill>
                  <a:srgbClr val="036883"/>
                </a:solidFill>
              </a:rPr>
              <a:t>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smtClean="0">
                <a:solidFill>
                  <a:srgbClr val="FF5A36"/>
                </a:solidFill>
              </a:rPr>
              <a:t>MongoDB client</a:t>
            </a:r>
            <a:r>
              <a:rPr lang="en-US" dirty="0" smtClean="0"/>
              <a:t>, execute </a:t>
            </a:r>
            <a:r>
              <a:rPr lang="en-US" sz="2000" b="1" dirty="0" smtClean="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smtClean="0">
                <a:solidFill>
                  <a:srgbClr val="049DC8"/>
                </a:solidFill>
                <a:latin typeface="Calibri" panose="020F0502020204030204" pitchFamily="34" charset="0"/>
                <a:cs typeface="Calibri" panose="020F0502020204030204" pitchFamily="34" charset="0"/>
              </a:rPr>
              <a:t>"192.168.100.20:27017/db1"</a:t>
            </a:r>
            <a:endParaRPr lang="en-US" sz="2200" dirty="0">
              <a:solidFill>
                <a:srgbClr val="049DC8"/>
              </a:solidFill>
              <a:latin typeface="Calibri" panose="020F0502020204030204" pitchFamily="34" charset="0"/>
              <a:cs typeface="Calibri" panose="020F0502020204030204" pitchFamily="34" charset="0"/>
            </a:endParaRPr>
          </a:p>
          <a:p>
            <a:r>
              <a:rPr lang="en-US" sz="2200" dirty="0" smtClean="0">
                <a:solidFill>
                  <a:srgbClr val="C00000"/>
                </a:solidFill>
                <a:latin typeface="Calibri" panose="020F0502020204030204" pitchFamily="34" charset="0"/>
                <a:cs typeface="Calibri" panose="020F0502020204030204" pitchFamily="34" charset="0"/>
              </a:rPr>
              <a:t>mongo</a:t>
            </a:r>
            <a:r>
              <a:rPr lang="en-US" sz="2200" dirty="0" smtClean="0">
                <a:solidFill>
                  <a:srgbClr val="049DC8"/>
                </a:solidFill>
                <a:latin typeface="Calibri" panose="020F0502020204030204" pitchFamily="34" charset="0"/>
                <a:cs typeface="Calibri" panose="020F0502020204030204" pitchFamily="34" charset="0"/>
              </a:rPr>
              <a:t> </a:t>
            </a:r>
            <a:r>
              <a:rPr lang="en-US" sz="2200" dirty="0">
                <a:solidFill>
                  <a:srgbClr val="049DC8"/>
                </a:solidFill>
                <a:latin typeface="Calibri" panose="020F0502020204030204" pitchFamily="34" charset="0"/>
                <a:cs typeface="Calibri" panose="020F0502020204030204" pitchFamily="34" charset="0"/>
              </a:rPr>
              <a:t>--host "192.168.100.20" --port "</a:t>
            </a:r>
            <a:r>
              <a:rPr lang="en-US" sz="2200" dirty="0" smtClean="0">
                <a:solidFill>
                  <a:srgbClr val="049DC8"/>
                </a:solidFill>
                <a:latin typeface="Calibri" panose="020F0502020204030204" pitchFamily="34" charset="0"/>
                <a:cs typeface="Calibri" panose="020F0502020204030204" pitchFamily="34" charset="0"/>
              </a:rPr>
              <a:t>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comparison operator</a:t>
            </a:r>
            <a:endParaRPr lang="en-IN" dirty="0"/>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version number</a:t>
            </a:r>
            <a:endParaRPr lang="en-US" sz="2200" dirty="0">
              <a:solidFill>
                <a:srgbClr val="00B050"/>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db.getMongo</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connection </a:t>
            </a:r>
            <a:r>
              <a:rPr lang="en-US" sz="2200" dirty="0">
                <a:solidFill>
                  <a:srgbClr val="00B050"/>
                </a:solidFill>
                <a:latin typeface="Calibri" panose="020F0502020204030204" pitchFamily="34" charset="0"/>
                <a:cs typeface="Calibri" panose="020F0502020204030204" pitchFamily="34" charset="0"/>
              </a:rPr>
              <a:t>to </a:t>
            </a:r>
            <a:r>
              <a:rPr lang="en-US" sz="2200" dirty="0" smtClean="0">
                <a:solidFill>
                  <a:srgbClr val="00B050"/>
                </a:solidFill>
                <a:latin typeface="Calibri" panose="020F0502020204030204" pitchFamily="34" charset="0"/>
                <a:cs typeface="Calibri" panose="020F0502020204030204" pitchFamily="34" charset="0"/>
              </a:rPr>
              <a:t>192.168.100.20:27017</a:t>
            </a:r>
          </a:p>
          <a:p>
            <a:r>
              <a:rPr lang="en-US" sz="2200" dirty="0">
                <a:solidFill>
                  <a:srgbClr val="FC6F0D"/>
                </a:solidFill>
                <a:latin typeface="Calibri" panose="020F0502020204030204" pitchFamily="34" charset="0"/>
                <a:cs typeface="Calibri" panose="020F0502020204030204" pitchFamily="34" charset="0"/>
              </a:rPr>
              <a:t>getHostName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stp5</a:t>
            </a:r>
          </a:p>
        </p:txBody>
      </p:sp>
    </p:spTree>
    <p:extLst>
      <p:ext uri="{BB962C8B-B14F-4D97-AF65-F5344CB8AC3E}">
        <p14:creationId xmlns:p14="http://schemas.microsoft.com/office/powerpoint/2010/main" val="201017395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gridCol w="7952458"/>
              </a:tblGrid>
              <a:tr h="568999">
                <a:tc>
                  <a:txBody>
                    <a:bodyPr/>
                    <a:lstStyle/>
                    <a:p>
                      <a:pPr algn="ctr" fontAlgn="base"/>
                      <a:r>
                        <a:rPr lang="en-IN" sz="2000" u="none" dirty="0" smtClean="0">
                          <a:solidFill>
                            <a:srgbClr val="006C86"/>
                          </a:solidFill>
                          <a:effectLst/>
                        </a:rPr>
                        <a:t>$eq</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$gt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$gte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$lt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$lte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$ne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$in</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$nin</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428056821"/>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t>
            </a:r>
            <a:r>
              <a:rPr lang="en-US" sz="2200" dirty="0" smtClean="0">
                <a:solidFill>
                  <a:srgbClr val="C00000"/>
                </a:solidFill>
                <a:latin typeface="Calibri" panose="020F0502020204030204" pitchFamily="34" charset="0"/>
                <a:cs typeface="Calibri" panose="020F0502020204030204" pitchFamily="34" charset="0"/>
              </a:rPr>
              <a:t>eq</a:t>
            </a:r>
            <a:endParaRPr lang="en-US" sz="2200" dirty="0">
              <a:solidFill>
                <a:srgbClr val="C00000"/>
              </a:solidFill>
              <a:latin typeface="Calibri" panose="020F0502020204030204" pitchFamily="34" charset="0"/>
              <a:cs typeface="Calibri" panose="020F0502020204030204" pitchFamily="34" charset="0"/>
            </a:endParaRP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$ne</a:t>
            </a:r>
            <a:endParaRPr lang="en-US" sz="2200" dirty="0">
              <a:solidFill>
                <a:srgbClr val="C00000"/>
              </a:solidFill>
              <a:latin typeface="Calibri" panose="020F0502020204030204" pitchFamily="34" charset="0"/>
              <a:cs typeface="Calibri" panose="020F0502020204030204" pitchFamily="34" charset="0"/>
            </a:endParaRP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$gt</a:t>
            </a:r>
            <a:endParaRPr lang="en-US" sz="2200" dirty="0">
              <a:solidFill>
                <a:srgbClr val="C00000"/>
              </a:solidFill>
              <a:latin typeface="Calibri" panose="020F0502020204030204" pitchFamily="34" charset="0"/>
              <a:cs typeface="Calibri" panose="020F0502020204030204" pitchFamily="34" charset="0"/>
            </a:endParaRP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$gte</a:t>
            </a:r>
            <a:endParaRPr lang="en-US" sz="2200" dirty="0">
              <a:solidFill>
                <a:srgbClr val="C00000"/>
              </a:solidFill>
              <a:latin typeface="Calibri" panose="020F0502020204030204" pitchFamily="34" charset="0"/>
              <a:cs typeface="Calibri" panose="020F0502020204030204" pitchFamily="34" charset="0"/>
            </a:endParaRP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$lt</a:t>
            </a:r>
            <a:endParaRPr lang="en-US" sz="2200" dirty="0">
              <a:solidFill>
                <a:srgbClr val="C00000"/>
              </a:solidFill>
              <a:latin typeface="Calibri" panose="020F0502020204030204" pitchFamily="34" charset="0"/>
              <a:cs typeface="Calibri" panose="020F0502020204030204" pitchFamily="34" charset="0"/>
            </a:endParaRP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$lte</a:t>
            </a:r>
            <a:endParaRPr lang="en-US" sz="2200" dirty="0">
              <a:solidFill>
                <a:srgbClr val="C00000"/>
              </a:solidFill>
              <a:latin typeface="Calibri" panose="020F0502020204030204" pitchFamily="34" charset="0"/>
              <a:cs typeface="Calibri" panose="020F0502020204030204" pitchFamily="34" charset="0"/>
            </a:endParaRP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$ne</a:t>
            </a:r>
            <a:endParaRPr lang="en-US" sz="2200" dirty="0">
              <a:solidFill>
                <a:srgbClr val="C00000"/>
              </a:solidFill>
              <a:latin typeface="Calibri" panose="020F0502020204030204" pitchFamily="34" charset="0"/>
              <a:cs typeface="Calibri" panose="020F0502020204030204" pitchFamily="34" charset="0"/>
            </a:endParaRP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logical operator</a:t>
            </a:r>
            <a:endParaRPr lang="en-IN" dirty="0"/>
          </a:p>
        </p:txBody>
      </p:sp>
    </p:spTree>
    <p:extLst>
      <p:ext uri="{BB962C8B-B14F-4D97-AF65-F5344CB8AC3E}">
        <p14:creationId xmlns:p14="http://schemas.microsoft.com/office/powerpoint/2010/main" val="774740540"/>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gridCol w="7952457"/>
              </a:tblGrid>
              <a:tr h="958530">
                <a:tc>
                  <a:txBody>
                    <a:bodyPr/>
                    <a:lstStyle/>
                    <a:p>
                      <a:pPr algn="ctr" fontAlgn="base"/>
                      <a:r>
                        <a:rPr lang="en-IN" sz="2000" u="none" dirty="0" smtClean="0">
                          <a:solidFill>
                            <a:srgbClr val="006C86"/>
                          </a:solidFill>
                          <a:effectLst/>
                        </a:rPr>
                        <a:t>$or</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Joins query clauses with a logical </a:t>
                      </a:r>
                      <a:r>
                        <a:rPr lang="en-US" sz="2000" dirty="0" smtClean="0">
                          <a:solidFill>
                            <a:srgbClr val="00B0F0"/>
                          </a:solidFill>
                          <a:effectLst/>
                        </a:rPr>
                        <a:t>OR </a:t>
                      </a:r>
                      <a:r>
                        <a:rPr lang="en-US" sz="2000" dirty="0" smtClean="0">
                          <a:effectLst/>
                        </a:rPr>
                        <a:t>returns all documents that    </a:t>
                      </a:r>
                    </a:p>
                    <a:p>
                      <a:pPr fontAlgn="base"/>
                      <a:r>
                        <a:rPr lang="en-US" sz="2000" dirty="0" smtClean="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58530">
                <a:tc>
                  <a:txBody>
                    <a:bodyPr/>
                    <a:lstStyle/>
                    <a:p>
                      <a:pPr algn="ctr" fontAlgn="base"/>
                      <a:r>
                        <a:rPr lang="en-IN" sz="2000" u="none" dirty="0" smtClean="0">
                          <a:solidFill>
                            <a:srgbClr val="006C86"/>
                          </a:solidFill>
                          <a:effectLst/>
                        </a:rPr>
                        <a:t>$and</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Joins query clauses with a logical </a:t>
                      </a:r>
                      <a:r>
                        <a:rPr lang="en-US" sz="2000" dirty="0" smtClean="0">
                          <a:solidFill>
                            <a:srgbClr val="00B0F0"/>
                          </a:solidFill>
                          <a:effectLst/>
                        </a:rPr>
                        <a:t>AND </a:t>
                      </a:r>
                      <a:r>
                        <a:rPr lang="en-US" sz="2000" dirty="0" smtClean="0">
                          <a:effectLst/>
                        </a:rPr>
                        <a:t>returns all documents that </a:t>
                      </a:r>
                    </a:p>
                    <a:p>
                      <a:pPr fontAlgn="base"/>
                      <a:r>
                        <a:rPr lang="en-US" sz="2000" dirty="0" smtClean="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58530">
                <a:tc>
                  <a:txBody>
                    <a:bodyPr/>
                    <a:lstStyle/>
                    <a:p>
                      <a:pPr algn="ctr" fontAlgn="base"/>
                      <a:r>
                        <a:rPr lang="en-IN" sz="2000" u="none" dirty="0" smtClean="0">
                          <a:solidFill>
                            <a:srgbClr val="006C86"/>
                          </a:solidFill>
                          <a:effectLst/>
                        </a:rPr>
                        <a:t>$not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Inverts the effect of a query expression and returns documents that </a:t>
                      </a:r>
                    </a:p>
                    <a:p>
                      <a:pPr fontAlgn="base"/>
                      <a:r>
                        <a:rPr lang="en-US" sz="2000" dirty="0" smtClean="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a:t>
            </a:r>
            <a:r>
              <a:rPr lang="en-US" dirty="0" smtClean="0">
                <a:solidFill>
                  <a:srgbClr val="049DC8"/>
                </a:solidFill>
                <a:latin typeface="Consolas" panose="020B0609020204030204" pitchFamily="49" charset="0"/>
                <a:cs typeface="Calibri" panose="020F0502020204030204" pitchFamily="34" charset="0"/>
              </a:rPr>
              <a:t>expr1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expr2</a:t>
            </a:r>
            <a:r>
              <a:rPr lang="en-US" dirty="0">
                <a:solidFill>
                  <a:srgbClr val="049DC8"/>
                </a:solidFill>
                <a:latin typeface="Consolas" panose="020B0609020204030204" pitchFamily="49" charset="0"/>
                <a:cs typeface="Calibri" panose="020F0502020204030204" pitchFamily="34" charset="0"/>
              </a:rPr>
              <a:t>&gt; }, ... , { &lt;</a:t>
            </a:r>
            <a:r>
              <a:rPr lang="en-US" dirty="0" smtClean="0">
                <a:solidFill>
                  <a:srgbClr val="049DC8"/>
                </a:solidFill>
                <a:latin typeface="Consolas" panose="020B0609020204030204" pitchFamily="49" charset="0"/>
                <a:cs typeface="Calibri" panose="020F0502020204030204" pitchFamily="34" charset="0"/>
              </a:rPr>
              <a:t>exprN</a:t>
            </a:r>
            <a:r>
              <a:rPr lang="en-US" dirty="0">
                <a:solidFill>
                  <a:srgbClr val="049DC8"/>
                </a:solidFill>
                <a:latin typeface="Consolas" panose="020B0609020204030204" pitchFamily="49" charset="0"/>
                <a:cs typeface="Calibri" panose="020F0502020204030204" pitchFamily="34" charset="0"/>
              </a:rPr>
              <a:t>&gt;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$or</a:t>
            </a:r>
            <a:endParaRPr lang="en-US" sz="2200" dirty="0">
              <a:solidFill>
                <a:srgbClr val="C00000"/>
              </a:solidFill>
              <a:latin typeface="Calibri" panose="020F0502020204030204" pitchFamily="34" charset="0"/>
              <a:cs typeface="Calibri" panose="020F0502020204030204" pitchFamily="34" charset="0"/>
            </a:endParaRP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a:t>
            </a:r>
            <a:r>
              <a:rPr lang="en-US" dirty="0" smtClean="0">
                <a:solidFill>
                  <a:srgbClr val="049DC8"/>
                </a:solidFill>
                <a:latin typeface="Consolas" panose="020B0609020204030204" pitchFamily="49" charset="0"/>
                <a:cs typeface="Calibri" panose="020F0502020204030204" pitchFamily="34" charset="0"/>
              </a:rPr>
              <a:t>expr1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expr2</a:t>
            </a:r>
            <a:r>
              <a:rPr lang="en-US" dirty="0">
                <a:solidFill>
                  <a:srgbClr val="049DC8"/>
                </a:solidFill>
                <a:latin typeface="Consolas" panose="020B0609020204030204" pitchFamily="49" charset="0"/>
                <a:cs typeface="Calibri" panose="020F0502020204030204" pitchFamily="34" charset="0"/>
              </a:rPr>
              <a:t>&gt; }, ... , { &lt;</a:t>
            </a:r>
            <a:r>
              <a:rPr lang="en-US" dirty="0" smtClean="0">
                <a:solidFill>
                  <a:srgbClr val="049DC8"/>
                </a:solidFill>
                <a:latin typeface="Consolas" panose="020B0609020204030204" pitchFamily="49" charset="0"/>
                <a:cs typeface="Calibri" panose="020F0502020204030204" pitchFamily="34" charset="0"/>
              </a:rPr>
              <a:t>exprN</a:t>
            </a:r>
            <a:r>
              <a:rPr lang="en-US" dirty="0">
                <a:solidFill>
                  <a:srgbClr val="049DC8"/>
                </a:solidFill>
                <a:latin typeface="Consolas" panose="020B0609020204030204" pitchFamily="49" charset="0"/>
                <a:cs typeface="Calibri" panose="020F0502020204030204" pitchFamily="34" charset="0"/>
              </a:rPr>
              <a:t>&gt;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$and</a:t>
            </a:r>
            <a:endParaRPr lang="en-US" sz="2200" dirty="0">
              <a:solidFill>
                <a:srgbClr val="C00000"/>
              </a:solidFill>
              <a:latin typeface="Calibri" panose="020F0502020204030204" pitchFamily="34" charset="0"/>
              <a:cs typeface="Calibri" panose="020F0502020204030204" pitchFamily="34" charset="0"/>
            </a:endParaRP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$not</a:t>
            </a:r>
            <a:endParaRPr lang="en-US" sz="2200" dirty="0">
              <a:solidFill>
                <a:srgbClr val="C00000"/>
              </a:solidFill>
              <a:latin typeface="Calibri" panose="020F0502020204030204" pitchFamily="34" charset="0"/>
              <a:cs typeface="Calibri" panose="020F0502020204030204" pitchFamily="34" charset="0"/>
            </a:endParaRP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'salesman</a:t>
            </a:r>
            <a:r>
              <a:rPr lang="en-US" sz="2200" dirty="0">
                <a:solidFill>
                  <a:srgbClr val="FC6F0D"/>
                </a:solidFill>
                <a:latin typeface="Calibri" panose="020F0502020204030204" pitchFamily="34" charset="0"/>
                <a:cs typeface="Calibri" panose="020F0502020204030204" pitchFamily="34" charset="0"/>
              </a:rPr>
              <a:t>'}]})</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t>
            </a:r>
            <a:r>
              <a:rPr lang="en-US" dirty="0" smtClean="0"/>
              <a:t>auto generated </a:t>
            </a:r>
            <a:r>
              <a:rPr lang="en-US" dirty="0"/>
              <a:t>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ObjectId()</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1514" y="2236113"/>
            <a:ext cx="88233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x = ObjectId()</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3594552"/>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list databases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2268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a:t>
            </a:r>
            <a:r>
              <a:rPr lang="en-US" dirty="0" smtClean="0"/>
              <a:t>server.</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a:t>
            </a:r>
            <a:r>
              <a:rPr lang="en-US" dirty="0" smtClean="0">
                <a:solidFill>
                  <a:srgbClr val="049DC8"/>
                </a:solidFill>
                <a:latin typeface="Consolas" panose="020B0609020204030204" pitchFamily="49" charset="0"/>
                <a:cs typeface="Calibri" panose="020F0502020204030204" pitchFamily="34" charset="0"/>
              </a:rPr>
              <a:t> { dbs | databases }</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9188" y="1835382"/>
            <a:ext cx="8551223"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show dbs</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show databases	   </a:t>
            </a:r>
            <a:r>
              <a:rPr lang="en-US" sz="2200" dirty="0" smtClean="0">
                <a:solidFill>
                  <a:srgbClr val="00B050"/>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Returns: </a:t>
            </a:r>
            <a:r>
              <a:rPr lang="en-US" sz="2200" dirty="0" smtClean="0">
                <a:solidFill>
                  <a:srgbClr val="00B050"/>
                </a:solidFill>
                <a:latin typeface="Calibri" panose="020F0502020204030204" pitchFamily="34" charset="0"/>
                <a:cs typeface="Calibri" panose="020F0502020204030204" pitchFamily="34" charset="0"/>
              </a:rPr>
              <a:t>all database </a:t>
            </a:r>
            <a:r>
              <a:rPr lang="en-US" sz="2200" dirty="0">
                <a:solidFill>
                  <a:srgbClr val="00B050"/>
                </a:solidFill>
                <a:latin typeface="Calibri" panose="020F0502020204030204" pitchFamily="34" charset="0"/>
                <a:cs typeface="Calibri" panose="020F0502020204030204" pitchFamily="34" charset="0"/>
              </a:rPr>
              <a:t>name.</a:t>
            </a:r>
            <a:endParaRPr lang="en-US" sz="2200" dirty="0" smtClean="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a:t>
            </a:r>
          </a:p>
          <a:p>
            <a:r>
              <a:rPr lang="en-US" sz="2200" dirty="0" smtClean="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 </a:t>
            </a:r>
            <a:r>
              <a:rPr lang="en-US" sz="2200" dirty="0">
                <a:solidFill>
                  <a:srgbClr val="00B050"/>
                </a:solidFill>
                <a:latin typeface="Calibri" panose="020F0502020204030204" pitchFamily="34" charset="0"/>
                <a:cs typeface="Calibri" panose="020F0502020204030204" pitchFamily="34" charset="0"/>
              </a:rPr>
              <a:t>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use database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mongoimport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53256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mongoimport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&lt; --collection &gt; &lt; --file&gt;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287977" y="2560766"/>
            <a:ext cx="8551223" cy="769441"/>
          </a:xfrm>
          <a:prstGeom prst="rect">
            <a:avLst/>
          </a:prstGeom>
        </p:spPr>
        <p:txBody>
          <a:bodyPr wrap="square">
            <a:spAutoFit/>
          </a:bodyPr>
          <a:lstStyle/>
          <a:p>
            <a:r>
              <a:rPr lang="fr-FR" sz="2200" dirty="0" smtClean="0">
                <a:solidFill>
                  <a:srgbClr val="FC6F0D"/>
                </a:solidFill>
                <a:latin typeface="Calibri" panose="020F0502020204030204" pitchFamily="34" charset="0"/>
                <a:cs typeface="Calibri" panose="020F0502020204030204" pitchFamily="34" charset="0"/>
              </a:rPr>
              <a:t>mongoimport  </a:t>
            </a:r>
            <a:r>
              <a:rPr lang="fr-FR" sz="2200" dirty="0">
                <a:solidFill>
                  <a:srgbClr val="FC6F0D"/>
                </a:solidFill>
                <a:latin typeface="Calibri" panose="020F0502020204030204" pitchFamily="34" charset="0"/>
                <a:cs typeface="Calibri" panose="020F0502020204030204" pitchFamily="34" charset="0"/>
              </a:rPr>
              <a:t>--host </a:t>
            </a:r>
            <a:r>
              <a:rPr lang="fr-FR" sz="2200" dirty="0" smtClean="0">
                <a:solidFill>
                  <a:srgbClr val="FC6F0D"/>
                </a:solidFill>
                <a:latin typeface="Calibri" panose="020F0502020204030204" pitchFamily="34" charset="0"/>
                <a:cs typeface="Calibri" panose="020F0502020204030204" pitchFamily="34" charset="0"/>
              </a:rPr>
              <a:t>192.168.0.3 </a:t>
            </a:r>
            <a:r>
              <a:rPr lang="fr-FR" sz="2200" dirty="0">
                <a:solidFill>
                  <a:srgbClr val="FC6F0D"/>
                </a:solidFill>
                <a:latin typeface="Calibri" panose="020F0502020204030204" pitchFamily="34" charset="0"/>
                <a:cs typeface="Calibri" panose="020F0502020204030204" pitchFamily="34" charset="0"/>
              </a:rPr>
              <a:t>--port 27017  --db </a:t>
            </a:r>
            <a:r>
              <a:rPr lang="fr-FR" sz="2200" dirty="0" smtClean="0">
                <a:solidFill>
                  <a:srgbClr val="FC6F0D"/>
                </a:solidFill>
                <a:latin typeface="Calibri" panose="020F0502020204030204" pitchFamily="34" charset="0"/>
                <a:cs typeface="Calibri" panose="020F0502020204030204" pitchFamily="34" charset="0"/>
              </a:rPr>
              <a:t>db1 </a:t>
            </a:r>
            <a:r>
              <a:rPr lang="fr-FR" sz="2200" dirty="0">
                <a:solidFill>
                  <a:srgbClr val="FC6F0D"/>
                </a:solidFill>
                <a:latin typeface="Calibri" panose="020F0502020204030204" pitchFamily="34" charset="0"/>
                <a:cs typeface="Calibri" panose="020F0502020204030204" pitchFamily="34" charset="0"/>
              </a:rPr>
              <a:t>--collection emp </a:t>
            </a:r>
            <a:r>
              <a:rPr lang="fr-FR" sz="2200" dirty="0" smtClean="0">
                <a:solidFill>
                  <a:srgbClr val="FC6F0D"/>
                </a:solidFill>
                <a:latin typeface="Calibri" panose="020F0502020204030204" pitchFamily="34" charset="0"/>
                <a:cs typeface="Calibri" panose="020F0502020204030204" pitchFamily="34" charset="0"/>
              </a:rPr>
              <a:t>--</a:t>
            </a:r>
            <a:r>
              <a:rPr lang="fr-FR" sz="2200" dirty="0">
                <a:solidFill>
                  <a:srgbClr val="FC6F0D"/>
                </a:solidFill>
                <a:latin typeface="Calibri" panose="020F0502020204030204" pitchFamily="34" charset="0"/>
                <a:cs typeface="Calibri" panose="020F0502020204030204" pitchFamily="34" charset="0"/>
              </a:rPr>
              <a:t>file </a:t>
            </a:r>
            <a:r>
              <a:rPr lang="fr-FR" sz="2200" dirty="0" smtClean="0">
                <a:solidFill>
                  <a:srgbClr val="FC6F0D"/>
                </a:solidFill>
                <a:latin typeface="Calibri" panose="020F0502020204030204" pitchFamily="34" charset="0"/>
                <a:cs typeface="Calibri" panose="020F0502020204030204" pitchFamily="34" charset="0"/>
              </a:rPr>
              <a:t>"d:\emp.json</a:t>
            </a:r>
            <a:r>
              <a:rPr lang="fr-FR"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651307"/>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mongoimport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a:t>
            </a:r>
            <a:r>
              <a:rPr lang="en-US" dirty="0">
                <a:solidFill>
                  <a:srgbClr val="049DC8"/>
                </a:solidFill>
                <a:latin typeface="Consolas" panose="020B0609020204030204" pitchFamily="49" charset="0"/>
                <a:cs typeface="Calibri" panose="020F0502020204030204" pitchFamily="34" charset="0"/>
              </a:rPr>
              <a:t> &lt; --type csv &gt; &lt; </a:t>
            </a:r>
            <a:r>
              <a:rPr lang="en-US" dirty="0" smtClean="0">
                <a:solidFill>
                  <a:srgbClr val="049DC8"/>
                </a:solidFill>
                <a:latin typeface="Consolas" panose="020B0609020204030204" pitchFamily="49" charset="0"/>
                <a:cs typeface="Calibri" panose="020F0502020204030204" pitchFamily="34" charset="0"/>
              </a:rPr>
              <a:t>--collection &gt;  &lt; --file&gt; &lt; --</a:t>
            </a:r>
            <a:r>
              <a:rPr lang="en-US">
                <a:solidFill>
                  <a:srgbClr val="049DC8"/>
                </a:solidFill>
                <a:latin typeface="Consolas" panose="020B0609020204030204" pitchFamily="49" charset="0"/>
                <a:cs typeface="Calibri" panose="020F0502020204030204" pitchFamily="34" charset="0"/>
              </a:rPr>
              <a:t>fields "</a:t>
            </a:r>
            <a:r>
              <a:rPr lang="en-US" smtClean="0">
                <a:solidFill>
                  <a:srgbClr val="049DC8"/>
                </a:solidFill>
                <a:latin typeface="Consolas" panose="020B0609020204030204" pitchFamily="49" charset="0"/>
                <a:cs typeface="Calibri" panose="020F0502020204030204" pitchFamily="34" charset="0"/>
              </a:rPr>
              <a:t>Field-List</a:t>
            </a:r>
            <a:r>
              <a:rPr lang="en-US" dirty="0" smtClean="0">
                <a:solidFill>
                  <a:srgbClr val="049DC8"/>
                </a:solidFill>
                <a:latin typeface="Consolas" panose="020B0609020204030204" pitchFamily="49" charset="0"/>
                <a:cs typeface="Calibri" panose="020F0502020204030204" pitchFamily="34" charset="0"/>
              </a:rPr>
              <a:t>"&gt;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296388" y="42672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a:t>
            </a:r>
            <a:r>
              <a:rPr lang="en-US" sz="2200" dirty="0" smtClean="0">
                <a:solidFill>
                  <a:srgbClr val="FC6F0D"/>
                </a:solidFill>
                <a:latin typeface="Calibri" panose="020F0502020204030204" pitchFamily="34" charset="0"/>
                <a:cs typeface="Calibri" panose="020F0502020204030204" pitchFamily="34" charset="0"/>
              </a:rPr>
              <a:t>(), HIREDATE.date(2006-01-02</a:t>
            </a:r>
            <a:r>
              <a:rPr lang="en-US" sz="2200" dirty="0">
                <a:solidFill>
                  <a:srgbClr val="FC6F0D"/>
                </a:solidFill>
                <a:latin typeface="Calibri" panose="020F0502020204030204" pitchFamily="34" charset="0"/>
                <a:cs typeface="Calibri" panose="020F0502020204030204" pitchFamily="34" charset="0"/>
              </a:rPr>
              <a:t>), SAL.int32(), COMM.int32(), DEPTNO.int32</a:t>
            </a:r>
            <a:r>
              <a:rPr lang="en-US" sz="2200" dirty="0" smtClean="0">
                <a:solidFill>
                  <a:srgbClr val="FC6F0D"/>
                </a:solidFill>
                <a:latin typeface="Calibri" panose="020F0502020204030204" pitchFamily="34" charset="0"/>
                <a:cs typeface="Calibri" panose="020F0502020204030204" pitchFamily="34" charset="0"/>
              </a:rPr>
              <a:t>(), BONUSID.int32</a:t>
            </a:r>
            <a:r>
              <a:rPr lang="en-US" sz="2200" dirty="0">
                <a:solidFill>
                  <a:srgbClr val="FC6F0D"/>
                </a:solidFill>
                <a:latin typeface="Calibri" panose="020F0502020204030204" pitchFamily="34" charset="0"/>
                <a:cs typeface="Calibri" panose="020F0502020204030204" pitchFamily="34" charset="0"/>
              </a:rPr>
              <a:t>(),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1989686080"/>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mongoexport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6205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smtClean="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mongoexport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&lt; --collection &gt; &lt; --out &gt;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287977" y="2560766"/>
            <a:ext cx="8551223" cy="769441"/>
          </a:xfrm>
          <a:prstGeom prst="rect">
            <a:avLst/>
          </a:prstGeom>
        </p:spPr>
        <p:txBody>
          <a:bodyPr wrap="square">
            <a:spAutoFit/>
          </a:bodyPr>
          <a:lstStyle/>
          <a:p>
            <a:r>
              <a:rPr lang="fr-FR" sz="2200" dirty="0" smtClean="0">
                <a:solidFill>
                  <a:srgbClr val="FC6F0D"/>
                </a:solidFill>
                <a:latin typeface="Calibri" panose="020F0502020204030204" pitchFamily="34" charset="0"/>
                <a:cs typeface="Calibri" panose="020F0502020204030204" pitchFamily="34" charset="0"/>
              </a:rPr>
              <a:t>mongoexport  </a:t>
            </a:r>
            <a:r>
              <a:rPr lang="fr-FR" sz="2200" dirty="0">
                <a:solidFill>
                  <a:srgbClr val="FC6F0D"/>
                </a:solidFill>
                <a:latin typeface="Calibri" panose="020F0502020204030204" pitchFamily="34" charset="0"/>
                <a:cs typeface="Calibri" panose="020F0502020204030204" pitchFamily="34" charset="0"/>
              </a:rPr>
              <a:t>--host "192.168.0.3" --port 27017  --db "db1" --collection emp </a:t>
            </a:r>
            <a:r>
              <a:rPr lang="fr-FR" sz="2200" dirty="0" smtClean="0">
                <a:solidFill>
                  <a:srgbClr val="FC6F0D"/>
                </a:solidFill>
                <a:latin typeface="Calibri" panose="020F0502020204030204" pitchFamily="34" charset="0"/>
                <a:cs typeface="Calibri" panose="020F0502020204030204" pitchFamily="34" charset="0"/>
              </a:rPr>
              <a:t>–</a:t>
            </a:r>
            <a:r>
              <a:rPr lang="fr-FR" sz="2200" dirty="0">
                <a:solidFill>
                  <a:srgbClr val="FC6F0D"/>
                </a:solidFill>
                <a:latin typeface="Calibri" panose="020F0502020204030204" pitchFamily="34" charset="0"/>
                <a:cs typeface="Calibri" panose="020F0502020204030204" pitchFamily="34" charset="0"/>
              </a:rPr>
              <a:t>out </a:t>
            </a:r>
            <a:r>
              <a:rPr lang="fr-FR" sz="2200" dirty="0" smtClean="0">
                <a:solidFill>
                  <a:srgbClr val="FC6F0D"/>
                </a:solidFill>
                <a:latin typeface="Calibri" panose="020F0502020204030204" pitchFamily="34" charset="0"/>
                <a:cs typeface="Calibri" panose="020F0502020204030204" pitchFamily="34" charset="0"/>
              </a:rPr>
              <a:t>"d:\e.json</a:t>
            </a:r>
            <a:r>
              <a:rPr lang="fr-FR"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8700312"/>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new 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13384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t>
            </a:r>
            <a:r>
              <a:rPr lang="en-US" dirty="0" smtClean="0"/>
              <a:t>auto generated </a:t>
            </a:r>
            <a:r>
              <a:rPr lang="en-US" dirty="0"/>
              <a:t>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var variable_name = new Date()</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1514" y="2236113"/>
            <a:ext cx="88233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x = Date()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8300689"/>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51689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24384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db.getCollectionNames</a:t>
            </a:r>
            <a:r>
              <a:rPr lang="en-US" sz="2200" dirty="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38229810"/>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db.createCollection()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08703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a:t>
            </a:r>
            <a:r>
              <a:rPr lang="en-IN" dirty="0" smtClean="0">
                <a:solidFill>
                  <a:srgbClr val="049DC8"/>
                </a:solidFill>
                <a:latin typeface="Consolas" panose="020B0609020204030204" pitchFamily="49" charset="0"/>
                <a:cs typeface="Calibri" panose="020F0502020204030204" pitchFamily="34" charset="0"/>
              </a:rPr>
              <a:t>{ options1</a:t>
            </a:r>
            <a:r>
              <a:rPr lang="en-IN" dirty="0">
                <a:solidFill>
                  <a:srgbClr val="049DC8"/>
                </a:solidFill>
                <a:latin typeface="Consolas" panose="020B0609020204030204" pitchFamily="49" charset="0"/>
                <a:cs typeface="Calibri" panose="020F0502020204030204" pitchFamily="34" charset="0"/>
              </a:rPr>
              <a:t>, </a:t>
            </a:r>
            <a:r>
              <a:rPr lang="en-IN" dirty="0" smtClean="0">
                <a:solidFill>
                  <a:srgbClr val="049DC8"/>
                </a:solidFill>
                <a:latin typeface="Consolas" panose="020B0609020204030204" pitchFamily="49" charset="0"/>
                <a:cs typeface="Calibri" panose="020F0502020204030204" pitchFamily="34" charset="0"/>
              </a:rPr>
              <a:t>options2, ... })</a:t>
            </a:r>
            <a:endParaRPr lang="en-IN"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r>
              <a:rPr lang="en-IN" sz="2200" dirty="0" smtClean="0">
                <a:solidFill>
                  <a:srgbClr val="FC6F0D"/>
                </a:solidFill>
                <a:latin typeface="Calibri" panose="020F0502020204030204" pitchFamily="34" charset="0"/>
                <a:cs typeface="Calibri" panose="020F0502020204030204" pitchFamily="34" charset="0"/>
              </a:rPr>
              <a:t>");</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a:t>
            </a:r>
            <a:r>
              <a:rPr lang="en-IN" sz="2200" dirty="0" smtClean="0">
                <a:solidFill>
                  <a:srgbClr val="FC6F0D"/>
                </a:solidFill>
                <a:latin typeface="Calibri" panose="020F0502020204030204" pitchFamily="34" charset="0"/>
                <a:cs typeface="Calibri" panose="020F0502020204030204" pitchFamily="34" charset="0"/>
              </a:rPr>
              <a:t>{ capped:true</a:t>
            </a:r>
            <a:r>
              <a:rPr lang="en-IN" sz="2200" dirty="0">
                <a:solidFill>
                  <a:srgbClr val="FC6F0D"/>
                </a:solidFill>
                <a:latin typeface="Calibri" panose="020F0502020204030204" pitchFamily="34" charset="0"/>
                <a:cs typeface="Calibri" panose="020F0502020204030204" pitchFamily="34" charset="0"/>
              </a:rPr>
              <a:t>, size:1, max:2});  </a:t>
            </a:r>
            <a:r>
              <a:rPr lang="en-IN" sz="2200" dirty="0" smtClean="0">
                <a:solidFill>
                  <a:srgbClr val="FC6F0D"/>
                </a:solidFill>
                <a:latin typeface="Calibri" panose="020F0502020204030204" pitchFamily="34" charset="0"/>
                <a:cs typeface="Calibri" panose="020F0502020204030204" pitchFamily="34" charset="0"/>
              </a:rPr>
              <a:t>  </a:t>
            </a:r>
            <a:r>
              <a:rPr lang="en-IN" dirty="0" smtClean="0">
                <a:solidFill>
                  <a:srgbClr val="00B050"/>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This command creates a collection named log with a maximum size of </a:t>
            </a:r>
            <a:r>
              <a:rPr lang="en-IN" dirty="0" smtClean="0">
                <a:solidFill>
                  <a:srgbClr val="00B050"/>
                </a:solidFill>
                <a:latin typeface="Calibri" panose="020F0502020204030204" pitchFamily="34" charset="0"/>
                <a:cs typeface="Calibri" panose="020F0502020204030204" pitchFamily="34" charset="0"/>
              </a:rPr>
              <a:t>1 byte </a:t>
            </a:r>
            <a:r>
              <a:rPr lang="en-IN" dirty="0">
                <a:solidFill>
                  <a:srgbClr val="00B050"/>
                </a:solidFill>
                <a:latin typeface="Calibri" panose="020F0502020204030204" pitchFamily="34" charset="0"/>
                <a:cs typeface="Calibri" panose="020F0502020204030204" pitchFamily="34" charset="0"/>
              </a:rPr>
              <a:t>and a maximum of </a:t>
            </a:r>
            <a:r>
              <a:rPr lang="en-IN" dirty="0" smtClean="0">
                <a:solidFill>
                  <a:srgbClr val="00B050"/>
                </a:solidFill>
                <a:latin typeface="Calibri" panose="020F0502020204030204" pitchFamily="34" charset="0"/>
                <a:cs typeface="Calibri" panose="020F0502020204030204" pitchFamily="34" charset="0"/>
              </a:rPr>
              <a:t>2 documents</a:t>
            </a:r>
            <a:r>
              <a:rPr lang="en-IN" dirty="0">
                <a:solidFill>
                  <a:srgbClr val="00B050"/>
                </a:solidFill>
                <a:latin typeface="Calibri" panose="020F0502020204030204" pitchFamily="34" charset="0"/>
                <a:cs typeface="Calibri" panose="020F0502020204030204" pitchFamily="34" charset="0"/>
              </a:rPr>
              <a:t>.</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r>
              <a:rPr lang="en-US" dirty="0" smtClean="0"/>
              <a:t>:</a:t>
            </a:r>
          </a:p>
          <a:p>
            <a:endParaRPr lang="en-US" sz="800" dirty="0" smtClean="0"/>
          </a:p>
          <a:p>
            <a:pPr marL="285750" indent="-285750">
              <a:buFont typeface="Arial" panose="020B0604020202020204" pitchFamily="34" charset="0"/>
              <a:buChar char="•"/>
            </a:pPr>
            <a:r>
              <a:rPr lang="en-US" dirty="0">
                <a:solidFill>
                  <a:srgbClr val="036883"/>
                </a:solidFill>
              </a:rPr>
              <a:t>c</a:t>
            </a:r>
            <a:r>
              <a:rPr lang="en-US" dirty="0" smtClean="0">
                <a:solidFill>
                  <a:srgbClr val="036883"/>
                </a:solidFill>
              </a:rPr>
              <a:t>apped : boolean</a:t>
            </a:r>
            <a:endParaRPr lang="en-US" dirty="0">
              <a:solidFill>
                <a:srgbClr val="036883"/>
              </a:solidFill>
            </a:endParaRPr>
          </a:p>
          <a:p>
            <a:pPr marL="285750" indent="-285750">
              <a:buFont typeface="Arial" panose="020B0604020202020204" pitchFamily="34" charset="0"/>
              <a:buChar char="•"/>
            </a:pPr>
            <a:r>
              <a:rPr lang="en-US" dirty="0" smtClean="0">
                <a:solidFill>
                  <a:srgbClr val="036883"/>
                </a:solidFill>
              </a:rPr>
              <a:t>size : number</a:t>
            </a:r>
            <a:endParaRPr lang="en-US" dirty="0">
              <a:solidFill>
                <a:srgbClr val="036883"/>
              </a:solidFill>
            </a:endParaRPr>
          </a:p>
          <a:p>
            <a:pPr marL="285750" indent="-285750">
              <a:buFont typeface="Arial" panose="020B0604020202020204" pitchFamily="34" charset="0"/>
              <a:buChar char="•"/>
            </a:pPr>
            <a:r>
              <a:rPr lang="en-US" dirty="0">
                <a:solidFill>
                  <a:srgbClr val="036883"/>
                </a:solidFill>
              </a:rPr>
              <a:t>max </a:t>
            </a:r>
            <a:r>
              <a:rPr lang="en-US" dirty="0" smtClean="0">
                <a:solidFill>
                  <a:srgbClr val="036883"/>
                </a:solidFill>
              </a:rPr>
              <a:t>: number</a:t>
            </a:r>
            <a:endParaRPr lang="en-US" dirty="0">
              <a:solidFill>
                <a:srgbClr val="036883"/>
              </a:solidFill>
            </a:endParaRPr>
          </a:p>
        </p:txBody>
      </p:sp>
    </p:spTree>
    <p:extLst>
      <p:ext uri="{BB962C8B-B14F-4D97-AF65-F5344CB8AC3E}">
        <p14:creationId xmlns:p14="http://schemas.microsoft.com/office/powerpoint/2010/main" val="55891455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70769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smtClean="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db.getCollection()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3140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8" name="Rectangle 7"/>
          <p:cNvSpPr/>
          <p:nvPr/>
        </p:nvSpPr>
        <p:spPr>
          <a:xfrm>
            <a:off x="149188" y="1383966"/>
            <a:ext cx="884562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db.getCollection(</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name</a:t>
            </a:r>
            <a:r>
              <a:rPr lang="en-US" dirty="0">
                <a:solidFill>
                  <a:srgbClr val="049DC8"/>
                </a:solidFill>
                <a:latin typeface="Consolas" panose="020B0609020204030204" pitchFamily="49" charset="0"/>
                <a:cs typeface="Calibri" panose="020F0502020204030204" pitchFamily="34" charset="0"/>
              </a:rPr>
              <a:t>')</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8550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a:t>
            </a:r>
            <a:r>
              <a:rPr lang="en-IN" sz="2200" dirty="0" smtClean="0">
                <a:solidFill>
                  <a:srgbClr val="FC6F0D"/>
                </a:solidFill>
                <a:latin typeface="Calibri" panose="020F0502020204030204" pitchFamily="34" charset="0"/>
                <a:cs typeface="Calibri" panose="020F0502020204030204" pitchFamily="34" charset="0"/>
              </a:rPr>
              <a:t>db.emp.renameCollection</a:t>
            </a:r>
            <a:r>
              <a:rPr lang="en-IN" sz="2200" dirty="0">
                <a:solidFill>
                  <a:srgbClr val="FC6F0D"/>
                </a:solidFill>
                <a:latin typeface="Calibri" panose="020F0502020204030204" pitchFamily="34" charset="0"/>
                <a:cs typeface="Calibri" panose="020F0502020204030204" pitchFamily="34" charset="0"/>
              </a:rPr>
              <a:t>(</a:t>
            </a:r>
            <a:r>
              <a:rPr lang="en-IN" sz="2200" dirty="0" smtClean="0">
                <a:solidFill>
                  <a:srgbClr val="FC6F0D"/>
                </a:solidFill>
                <a:latin typeface="Calibri" panose="020F0502020204030204" pitchFamily="34" charset="0"/>
                <a:cs typeface="Calibri" panose="020F0502020204030204" pitchFamily="34" charset="0"/>
              </a:rPr>
              <a:t>'e</a:t>
            </a:r>
            <a:r>
              <a:rPr lang="en-IN" sz="2200" dirty="0">
                <a:solidFill>
                  <a:srgbClr val="FC6F0D"/>
                </a:solidFill>
                <a:latin typeface="Calibri" panose="020F0502020204030204" pitchFamily="34" charset="0"/>
                <a:cs typeface="Calibri" panose="020F0502020204030204" pitchFamily="34" charset="0"/>
              </a:rPr>
              <a:t>'</a:t>
            </a:r>
            <a:r>
              <a:rPr lang="en-IN" sz="2200" dirty="0" smtClean="0">
                <a:solidFill>
                  <a:srgbClr val="FC6F0D"/>
                </a:solidFill>
                <a:latin typeface="Calibri" panose="020F0502020204030204" pitchFamily="34" charset="0"/>
                <a:cs typeface="Calibri" panose="020F0502020204030204" pitchFamily="34" charset="0"/>
              </a:rPr>
              <a:t>, false);</a:t>
            </a:r>
          </a:p>
        </p:txBody>
      </p:sp>
      <p:sp>
        <p:nvSpPr>
          <p:cNvPr id="9" name="Rectangle 8"/>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8154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a:t>
            </a:r>
            <a:r>
              <a:rPr lang="en-IN" sz="2200" dirty="0" smtClean="0">
                <a:solidFill>
                  <a:srgbClr val="FC6F0D"/>
                </a:solidFill>
                <a:latin typeface="Calibri" panose="020F0502020204030204" pitchFamily="34" charset="0"/>
                <a:cs typeface="Calibri" panose="020F0502020204030204" pitchFamily="34" charset="0"/>
              </a:rPr>
              <a:t>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r>
              <a:rPr lang="en-US" dirty="0" smtClean="0">
                <a:solidFill>
                  <a:srgbClr val="222222"/>
                </a:solidFill>
                <a:latin typeface="arial" panose="020B0604020202020204" pitchFamily="34" charset="0"/>
              </a:rPr>
              <a:t>.</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a:t>
            </a:r>
            <a:r>
              <a:rPr lang="en-US" dirty="0" smtClean="0">
                <a:solidFill>
                  <a:srgbClr val="FF5A36"/>
                </a:solidFill>
              </a:rPr>
              <a:t>20 documents. </a:t>
            </a:r>
            <a:r>
              <a:rPr lang="en-US" dirty="0">
                <a:solidFill>
                  <a:srgbClr val="FF5A36"/>
                </a:solidFill>
              </a:rPr>
              <a:t>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smtClean="0">
                <a:solidFill>
                  <a:srgbClr val="0070C0"/>
                </a:solidFill>
              </a:rPr>
              <a:t>Method</a:t>
            </a:r>
          </a:p>
          <a:p>
            <a:endParaRPr lang="en-US" sz="800" dirty="0" smtClean="0">
              <a:solidFill>
                <a:srgbClr val="DEB887"/>
              </a:solidFill>
            </a:endParaRPr>
          </a:p>
          <a:p>
            <a:r>
              <a:rPr lang="en-US" sz="2000" dirty="0" smtClean="0">
                <a:solidFill>
                  <a:srgbClr val="FF5A36"/>
                </a:solidFill>
              </a:rPr>
              <a:t>.</a:t>
            </a:r>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54136" y="1563469"/>
            <a:ext cx="6516528" cy="923330"/>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db.getCollection('name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smtClean="0"/>
              <a:t>: Specifies </a:t>
            </a:r>
            <a:r>
              <a:rPr lang="en-US" dirty="0"/>
              <a:t>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smtClean="0"/>
              <a:t>: Specifies </a:t>
            </a:r>
            <a:r>
              <a:rPr lang="en-US" dirty="0"/>
              <a:t>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smtClean="0">
                <a:solidFill>
                  <a:srgbClr val="C00000"/>
                </a:solidFill>
              </a:rPr>
              <a:t>Projection</a:t>
            </a:r>
            <a:endParaRPr lang="en-US" dirty="0">
              <a:solidFill>
                <a:srgbClr val="C00000"/>
              </a:solidFill>
            </a:endParaRP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db.getCollection</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'emp</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({job: 'manager'})</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a:t>
            </a:r>
            <a:r>
              <a:rPr lang="en-US" sz="2200" dirty="0" smtClean="0">
                <a:solidFill>
                  <a:srgbClr val="FC6F0D"/>
                </a:solidFill>
                <a:latin typeface="Calibri" panose="020F0502020204030204" pitchFamily="34" charset="0"/>
                <a:cs typeface="Calibri" panose="020F0502020204030204" pitchFamily="34" charset="0"/>
              </a:rPr>
              <a:t>{ename:1</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job: true});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db.emp.find({sal:{ </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a:t>
            </a:r>
            <a:r>
              <a:rPr lang="en-US" sz="2200" dirty="0">
                <a:solidFill>
                  <a:srgbClr val="FC6F0D"/>
                </a:solidFill>
                <a:latin typeface="Calibri" panose="020F0502020204030204" pitchFamily="34" charset="0"/>
                <a:cs typeface="Calibri" panose="020F0502020204030204" pitchFamily="34" charset="0"/>
              </a:rPr>
              <a:t>({job:'manager</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 job:true</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a:t>
            </a:r>
            <a:r>
              <a:rPr lang="en-US" sz="2200" dirty="0">
                <a:solidFill>
                  <a:srgbClr val="FC6F0D"/>
                </a:solidFill>
                <a:latin typeface="Calibri" panose="020F0502020204030204" pitchFamily="34" charset="0"/>
                <a:cs typeface="Calibri" panose="020F0502020204030204" pitchFamily="34" charset="0"/>
              </a:rPr>
              <a:t>({job:'manager'}, </a:t>
            </a:r>
            <a:r>
              <a:rPr lang="en-US" sz="2200" dirty="0" smtClean="0">
                <a:solidFill>
                  <a:srgbClr val="FC6F0D"/>
                </a:solidFill>
                <a:latin typeface="Calibri" panose="020F0502020204030204" pitchFamily="34" charset="0"/>
                <a:cs typeface="Calibri" panose="020F0502020204030204" pitchFamily="34" charset="0"/>
              </a:rPr>
              <a:t>{_id:false, ename:true</a:t>
            </a:r>
            <a:r>
              <a:rPr lang="en-US" sz="2200" dirty="0">
                <a:solidFill>
                  <a:srgbClr val="FC6F0D"/>
                </a:solidFill>
                <a:latin typeface="Calibri" panose="020F0502020204030204" pitchFamily="34" charset="0"/>
                <a:cs typeface="Calibri" panose="020F0502020204030204" pitchFamily="34" charset="0"/>
              </a:rPr>
              <a:t>, job:true</a:t>
            </a:r>
            <a:r>
              <a:rPr lang="en-US" sz="2200" dirty="0" smtClean="0">
                <a:solidFill>
                  <a:srgbClr val="FC6F0D"/>
                </a:solidFill>
                <a:latin typeface="Calibri" panose="020F0502020204030204" pitchFamily="34" charset="0"/>
                <a:cs typeface="Calibri" panose="020F0502020204030204" pitchFamily="34" charset="0"/>
              </a:rPr>
              <a:t>})</a:t>
            </a:r>
          </a:p>
        </p:txBody>
      </p:sp>
      <p:sp>
        <p:nvSpPr>
          <p:cNvPr id="10" name="Rectangle 9"/>
          <p:cNvSpPr/>
          <p:nvPr/>
        </p:nvSpPr>
        <p:spPr>
          <a:xfrm>
            <a:off x="154136" y="1219200"/>
            <a:ext cx="6516528" cy="923330"/>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db.getCollection('name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785426264"/>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()[0];</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a:t>
            </a:r>
            <a:r>
              <a:rPr lang="en-US" sz="2200" dirty="0" smtClean="0">
                <a:solidFill>
                  <a:srgbClr val="FC6F0D"/>
                </a:solidFill>
                <a:latin typeface="Calibri" panose="020F0502020204030204" pitchFamily="34" charset="0"/>
                <a:cs typeface="Calibri" panose="020F0502020204030204" pitchFamily="34" charset="0"/>
              </a:rPr>
              <a:t>].ename;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r>
              <a:rPr lang="en-US" sz="2200" dirty="0" smtClean="0">
                <a:solidFill>
                  <a:srgbClr val="FC6F0D"/>
                </a:solidFill>
                <a:latin typeface="Calibri" panose="020F0502020204030204" pitchFamily="34" charset="0"/>
                <a:cs typeface="Calibri" panose="020F0502020204030204" pitchFamily="34" charset="0"/>
              </a:rPr>
              <a:t>()</a:t>
            </a:r>
            <a:r>
              <a:rPr lang="en-US" sz="2200" dirty="0">
                <a:solidFill>
                  <a:srgbClr val="FC6F0D"/>
                </a:solidFill>
                <a:latin typeface="Calibri" panose="020F0502020204030204" pitchFamily="34" charset="0"/>
                <a:cs typeface="Calibri" panose="020F0502020204030204" pitchFamily="34" charset="0"/>
              </a:rPr>
              <a:t> [0]</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a:t>
            </a:r>
            <a:r>
              <a:rPr lang="en-US" dirty="0" smtClean="0">
                <a:solidFill>
                  <a:srgbClr val="049DC8"/>
                </a:solidFill>
                <a:latin typeface="Consolas" panose="020B0609020204030204" pitchFamily="49" charset="0"/>
                <a:cs typeface="Calibri" panose="020F0502020204030204" pitchFamily="34" charset="0"/>
              </a:rPr>
              <a:t>) [&lt;index&gt; [.field] ]</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db.collection.find(query</a:t>
            </a:r>
            <a:r>
              <a:rPr lang="en-US" dirty="0">
                <a:solidFill>
                  <a:srgbClr val="049DC8"/>
                </a:solidFill>
                <a:latin typeface="Consolas" panose="020B0609020204030204" pitchFamily="49" charset="0"/>
                <a:cs typeface="Calibri" panose="020F0502020204030204" pitchFamily="34" charset="0"/>
              </a:rPr>
              <a:t>, projection) </a:t>
            </a:r>
            <a:r>
              <a:rPr lang="en-US" dirty="0" smtClean="0">
                <a:solidFill>
                  <a:srgbClr val="049DC8"/>
                </a:solidFill>
                <a:latin typeface="Consolas" panose="020B0609020204030204" pitchFamily="49" charset="0"/>
                <a:cs typeface="Calibri" panose="020F0502020204030204" pitchFamily="34" charset="0"/>
              </a:rPr>
              <a:t>[&lt;index&gt; [.</a:t>
            </a:r>
            <a:r>
              <a:rPr lang="en-US" dirty="0">
                <a:solidFill>
                  <a:srgbClr val="049DC8"/>
                </a:solidFill>
                <a:latin typeface="Consolas" panose="020B0609020204030204" pitchFamily="49" charset="0"/>
                <a:cs typeface="Calibri" panose="020F0502020204030204" pitchFamily="34" charset="0"/>
              </a:rPr>
              <a:t>field</a:t>
            </a:r>
            <a:r>
              <a:rPr lang="en-US" dirty="0" smtClean="0">
                <a:solidFill>
                  <a:srgbClr val="049DC8"/>
                </a:solidFill>
                <a:latin typeface="Consolas" panose="020B0609020204030204" pitchFamily="49" charset="0"/>
                <a:cs typeface="Calibri" panose="020F0502020204030204" pitchFamily="34" charset="0"/>
              </a:rPr>
              <a:t>] ]</a:t>
            </a:r>
          </a:p>
          <a:p>
            <a:r>
              <a:rPr lang="en-US" dirty="0" smtClean="0">
                <a:solidFill>
                  <a:srgbClr val="049DC8"/>
                </a:solidFill>
                <a:latin typeface="Consolas" panose="020B0609020204030204" pitchFamily="49" charset="0"/>
                <a:cs typeface="Calibri" panose="020F0502020204030204" pitchFamily="34" charset="0"/>
              </a:rPr>
              <a:t>db.getCollection</a:t>
            </a:r>
            <a:r>
              <a:rPr lang="en-US" dirty="0">
                <a:solidFill>
                  <a:srgbClr val="049DC8"/>
                </a:solidFill>
                <a:latin typeface="Consolas" panose="020B0609020204030204" pitchFamily="49" charset="0"/>
                <a:cs typeface="Calibri" panose="020F0502020204030204" pitchFamily="34" charset="0"/>
              </a:rPr>
              <a:t>('name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 [&lt;index&gt; </a:t>
            </a:r>
            <a:r>
              <a:rPr lang="en-US" dirty="0">
                <a:solidFill>
                  <a:srgbClr val="049DC8"/>
                </a:solidFill>
                <a:latin typeface="Consolas" panose="020B0609020204030204" pitchFamily="49" charset="0"/>
                <a:cs typeface="Calibri" panose="020F0502020204030204" pitchFamily="34" charset="0"/>
              </a:rPr>
              <a:t>[.field]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233139488"/>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var variable_name = db.collection.find(query</a:t>
            </a:r>
            <a:r>
              <a:rPr lang="en-US" dirty="0">
                <a:solidFill>
                  <a:srgbClr val="049DC8"/>
                </a:solidFill>
                <a:latin typeface="Consolas" panose="020B0609020204030204" pitchFamily="49" charset="0"/>
                <a:cs typeface="Calibri" panose="020F0502020204030204" pitchFamily="34" charset="0"/>
              </a:rPr>
              <a:t>,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7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 field: value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sort({ field: value })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ename:true}).sort({ename</a:t>
            </a:r>
            <a:r>
              <a:rPr lang="en-US" sz="2200" dirty="0" smtClean="0">
                <a:solidFill>
                  <a:srgbClr val="FC6F0D"/>
                </a:solidFill>
                <a:latin typeface="Calibri" panose="020F0502020204030204" pitchFamily="34" charset="0"/>
                <a:cs typeface="Calibri" panose="020F0502020204030204" pitchFamily="34" charset="0"/>
              </a:rPr>
              <a:t>: 1});</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ename:true}).sort({ename</a:t>
            </a:r>
            <a:r>
              <a:rPr lang="en-US" sz="2200" dirty="0" smtClean="0">
                <a:solidFill>
                  <a:srgbClr val="FC6F0D"/>
                </a:solidFill>
                <a:latin typeface="Calibri" panose="020F0502020204030204" pitchFamily="34" charset="0"/>
                <a:cs typeface="Calibri" panose="020F0502020204030204" pitchFamily="34" charset="0"/>
              </a:rPr>
              <a:t>: -1</a:t>
            </a:r>
            <a:r>
              <a:rPr lang="en-US" sz="2200" dirty="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45715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946793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cursor.limit(</a:t>
            </a:r>
            <a:r>
              <a:rPr lang="en-US" dirty="0">
                <a:solidFill>
                  <a:srgbClr val="049DC8"/>
                </a:solidFill>
                <a:latin typeface="Consolas" panose="020B0609020204030204" pitchFamily="49" charset="0"/>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a:t>
            </a:r>
            <a:r>
              <a:rPr lang="en-US" dirty="0" smtClean="0">
                <a:solidFill>
                  <a:srgbClr val="049DC8"/>
                </a:solidFill>
                <a:latin typeface="Consolas" panose="020B0609020204030204" pitchFamily="49" charset="0"/>
                <a:cs typeface="Calibri" panose="020F0502020204030204" pitchFamily="34" charset="0"/>
              </a:rPr>
              <a:t>).limit(&lt;number&gt;) </a:t>
            </a:r>
            <a:endParaRPr lang="en-US" dirty="0">
              <a:solidFill>
                <a:srgbClr val="049DC8"/>
              </a:solidFill>
              <a:latin typeface="Consolas" panose="020B0609020204030204" pitchFamily="49" charset="0"/>
              <a:cs typeface="Calibri" panose="020F0502020204030204" pitchFamily="34" charset="0"/>
            </a:endParaRP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limit</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a:t>
            </a:r>
            <a:r>
              <a:rPr lang="en-US" sz="2200" dirty="0" smtClean="0">
                <a:solidFill>
                  <a:srgbClr val="FC6F0D"/>
                </a:solidFill>
                <a:latin typeface="Calibri" panose="020F0502020204030204" pitchFamily="34" charset="0"/>
                <a:cs typeface="Calibri" panose="020F0502020204030204" pitchFamily="34" charset="0"/>
              </a:rPr>
              <a:t>limit(0);	</a:t>
            </a:r>
            <a:r>
              <a:rPr lang="en-US" sz="2200" dirty="0" smtClean="0">
                <a:solidFill>
                  <a:srgbClr val="00B050"/>
                </a:solidFill>
                <a:latin typeface="Calibri" panose="020F0502020204030204" pitchFamily="34" charset="0"/>
                <a:cs typeface="Calibri" panose="020F0502020204030204" pitchFamily="34" charset="0"/>
              </a:rPr>
              <a:t>// all documents</a:t>
            </a:r>
          </a:p>
          <a:p>
            <a:endParaRPr lang="en-US" sz="800" dirty="0" smtClean="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98342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a:t>
            </a:r>
            <a:r>
              <a:rPr lang="en-US" dirty="0" smtClean="0">
                <a:solidFill>
                  <a:srgbClr val="049DC8"/>
                </a:solidFill>
                <a:latin typeface="Consolas" panose="020B0609020204030204" pitchFamily="49" charset="0"/>
                <a:cs typeface="Calibri" panose="020F0502020204030204" pitchFamily="34" charset="0"/>
              </a:rPr>
              <a:t>(&lt;offset_number&gt;)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['emp'].find (query,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skip(&lt;</a:t>
            </a:r>
            <a:r>
              <a:rPr lang="en-US" dirty="0" smtClean="0">
                <a:solidFill>
                  <a:srgbClr val="049DC8"/>
                </a:solidFill>
                <a:latin typeface="Consolas" panose="020B0609020204030204" pitchFamily="49" charset="0"/>
                <a:cs typeface="Calibri" panose="020F0502020204030204" pitchFamily="34" charset="0"/>
              </a:rPr>
              <a:t>offset_number&gt;) </a:t>
            </a:r>
            <a:endParaRPr lang="en-US" dirty="0">
              <a:solidFill>
                <a:srgbClr val="049DC8"/>
              </a:solidFill>
              <a:latin typeface="Consolas" panose="020B0609020204030204" pitchFamily="49" charset="0"/>
              <a:cs typeface="Calibri" panose="020F0502020204030204" pitchFamily="34" charset="0"/>
            </a:endParaRP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skip(&lt;</a:t>
            </a:r>
            <a:r>
              <a:rPr lang="en-US" dirty="0" smtClean="0">
                <a:solidFill>
                  <a:srgbClr val="049DC8"/>
                </a:solidFill>
                <a:latin typeface="Consolas" panose="020B0609020204030204" pitchFamily="49" charset="0"/>
                <a:cs typeface="Calibri" panose="020F0502020204030204" pitchFamily="34" charset="0"/>
              </a:rPr>
              <a:t>offset_number&gt;)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a:t>
            </a:r>
            <a:r>
              <a:rPr lang="en-IN" sz="2200" dirty="0" smtClean="0">
                <a:solidFill>
                  <a:srgbClr val="FC6F0D"/>
                </a:solidFill>
                <a:latin typeface="Calibri" panose="020F0502020204030204" pitchFamily="34" charset="0"/>
                <a:cs typeface="Calibri" panose="020F0502020204030204" pitchFamily="34" charset="0"/>
              </a:rPr>
              <a:t>({}) - 1</a:t>
            </a:r>
            <a:r>
              <a:rPr lang="en-IN"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1589672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endParaRPr lang="en-US" dirty="0" smtClean="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db.collection.find</a:t>
            </a:r>
            <a:r>
              <a:rPr lang="en-US" dirty="0">
                <a:solidFill>
                  <a:srgbClr val="049DC8"/>
                </a:solidFill>
                <a:latin typeface="Consolas" panose="020B0609020204030204" pitchFamily="49" charset="0"/>
                <a:cs typeface="Calibri" panose="020F0502020204030204" pitchFamily="34" charset="0"/>
              </a:rPr>
              <a:t>(&lt;query&gt;).count()</a:t>
            </a:r>
          </a:p>
          <a:p>
            <a:r>
              <a:rPr lang="en-US" dirty="0">
                <a:solidFill>
                  <a:srgbClr val="049DC8"/>
                </a:solidFill>
                <a:latin typeface="Consolas" panose="020B0609020204030204" pitchFamily="49" charset="0"/>
                <a:cs typeface="Calibri" panose="020F0502020204030204" pitchFamily="34" charset="0"/>
              </a:rPr>
              <a:t>db ['</a:t>
            </a:r>
            <a:r>
              <a:rPr lang="en-US" dirty="0" smtClean="0">
                <a:solidFill>
                  <a:srgbClr val="049DC8"/>
                </a:solidFill>
                <a:latin typeface="Consolas" panose="020B0609020204030204" pitchFamily="49" charset="0"/>
                <a:cs typeface="Calibri" panose="020F0502020204030204" pitchFamily="34" charset="0"/>
              </a:rPr>
              <a:t>collection_name'].find(&lt;</a:t>
            </a:r>
            <a:r>
              <a:rPr lang="en-US" dirty="0">
                <a:solidFill>
                  <a:srgbClr val="049DC8"/>
                </a:solidFill>
                <a:latin typeface="Consolas" panose="020B0609020204030204" pitchFamily="49" charset="0"/>
                <a:cs typeface="Calibri" panose="020F0502020204030204" pitchFamily="34" charset="0"/>
              </a:rPr>
              <a:t>query&gt;).count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'}).count();</a:t>
            </a:r>
          </a:p>
        </p:txBody>
      </p:sp>
    </p:spTree>
    <p:extLst>
      <p:ext uri="{BB962C8B-B14F-4D97-AF65-F5344CB8AC3E}">
        <p14:creationId xmlns:p14="http://schemas.microsoft.com/office/powerpoint/2010/main" val="2702581366"/>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181895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a:t>
            </a:r>
            <a:r>
              <a:rPr lang="en-US" sz="2200" dirty="0" smtClean="0">
                <a:solidFill>
                  <a:srgbClr val="FC6F0D"/>
                </a:solidFill>
                <a:latin typeface="Calibri" panose="020F0502020204030204" pitchFamily="34" charset="0"/>
                <a:cs typeface="Calibri" panose="020F0502020204030204" pitchFamily="34" charset="0"/>
              </a:rPr>
              <a:t>{ sal: { $</a:t>
            </a:r>
            <a:r>
              <a:rPr lang="en-US" sz="2200" dirty="0">
                <a:solidFill>
                  <a:srgbClr val="FC6F0D"/>
                </a:solidFill>
                <a:latin typeface="Calibri" panose="020F0502020204030204" pitchFamily="34" charset="0"/>
                <a:cs typeface="Calibri" panose="020F0502020204030204" pitchFamily="34" charset="0"/>
              </a:rPr>
              <a:t>gt</a:t>
            </a:r>
            <a:r>
              <a:rPr lang="en-US" sz="2200" dirty="0" smtClean="0">
                <a:solidFill>
                  <a:srgbClr val="FC6F0D"/>
                </a:solidFill>
                <a:latin typeface="Calibri" panose="020F0502020204030204" pitchFamily="34" charset="0"/>
                <a:cs typeface="Calibri" panose="020F0502020204030204" pitchFamily="34" charset="0"/>
              </a:rPr>
              <a:t>: 5000 } } )</a:t>
            </a:r>
            <a:endParaRPr lang="en-US" sz="2200" dirty="0">
              <a:solidFill>
                <a:srgbClr val="FC6F0D"/>
              </a:solidFill>
              <a:latin typeface="Calibri" panose="020F0502020204030204" pitchFamily="34" charset="0"/>
              <a:cs typeface="Calibri" panose="020F0502020204030204" pitchFamily="34" charset="0"/>
            </a:endParaRP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a:t>
            </a:r>
            <a:r>
              <a:rPr lang="en-US" sz="2200" dirty="0" smtClean="0">
                <a:solidFill>
                  <a:srgbClr val="B22251"/>
                </a:solidFill>
                <a:latin typeface="Calibri" panose="020F0502020204030204" pitchFamily="34" charset="0"/>
                <a:cs typeface="Calibri" panose="020F0502020204030204" pitchFamily="34" charset="0"/>
              </a:rPr>
              <a:t> print(</a:t>
            </a:r>
            <a:r>
              <a:rPr lang="en-US" sz="2200" dirty="0" err="1" smtClean="0">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db.collection.count[Documents]()</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326559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54136" y="2173069"/>
            <a:ext cx="6769802" cy="369332"/>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db.collection.count[Documents]( </a:t>
            </a:r>
            <a:r>
              <a:rPr lang="en-US" dirty="0">
                <a:solidFill>
                  <a:srgbClr val="049DC8"/>
                </a:solidFill>
                <a:latin typeface="Consolas" panose="020B0609020204030204" pitchFamily="49" charset="0"/>
                <a:cs typeface="Calibri" panose="020F0502020204030204" pitchFamily="34" charset="0"/>
              </a:rPr>
              <a:t>&lt;query&gt;, &lt;options&gt;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4419600"/>
            <a:ext cx="8845624" cy="169277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db.emp.count({});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db.emp.countDocuments</a:t>
            </a:r>
            <a:r>
              <a:rPr lang="en-US" sz="2200" dirty="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a:t>
            </a:r>
            <a:r>
              <a:rPr lang="en-US" sz="2200" dirty="0" smtClean="0">
                <a:solidFill>
                  <a:srgbClr val="FC6F0D"/>
                </a:solidFill>
                <a:latin typeface="Calibri" panose="020F0502020204030204" pitchFamily="34" charset="0"/>
                <a:cs typeface="Calibri" panose="020F0502020204030204" pitchFamily="34" charset="0"/>
              </a:rPr>
              <a:t>: 'manager'});</a:t>
            </a:r>
          </a:p>
          <a:p>
            <a:r>
              <a:rPr lang="en-US" sz="2200" dirty="0">
                <a:solidFill>
                  <a:srgbClr val="FC6F0D"/>
                </a:solidFill>
                <a:latin typeface="Calibri" panose="020F0502020204030204" pitchFamily="34" charset="0"/>
                <a:cs typeface="Calibri" panose="020F0502020204030204" pitchFamily="34" charset="0"/>
              </a:rPr>
              <a:t>db.emp.countDocuments({job</a:t>
            </a:r>
            <a:r>
              <a:rPr lang="en-US" sz="2200" dirty="0" smtClean="0">
                <a:solidFill>
                  <a:srgbClr val="FC6F0D"/>
                </a:solidFill>
                <a:latin typeface="Calibri" panose="020F0502020204030204" pitchFamily="34" charset="0"/>
                <a:cs typeface="Calibri" panose="020F0502020204030204" pitchFamily="34" charset="0"/>
              </a:rPr>
              <a:t>: 'salesman'}, {</a:t>
            </a:r>
            <a:r>
              <a:rPr lang="en-US" sz="2200" dirty="0">
                <a:solidFill>
                  <a:srgbClr val="FC6F0D"/>
                </a:solidFill>
                <a:latin typeface="Calibri" panose="020F0502020204030204" pitchFamily="34" charset="0"/>
                <a:cs typeface="Calibri" panose="020F0502020204030204" pitchFamily="34" charset="0"/>
              </a:rPr>
              <a:t>skip</a:t>
            </a:r>
            <a:r>
              <a:rPr lang="en-US" sz="2200" dirty="0" smtClean="0">
                <a:solidFill>
                  <a:srgbClr val="FC6F0D"/>
                </a:solidFill>
                <a:latin typeface="Calibri" panose="020F0502020204030204" pitchFamily="34" charset="0"/>
                <a:cs typeface="Calibri" panose="020F0502020204030204" pitchFamily="34" charset="0"/>
              </a:rPr>
              <a:t>: 1</a:t>
            </a:r>
            <a:r>
              <a:rPr lang="en-US" sz="2200" dirty="0">
                <a:solidFill>
                  <a:srgbClr val="FC6F0D"/>
                </a:solidFill>
                <a:latin typeface="Calibri" panose="020F0502020204030204" pitchFamily="34" charset="0"/>
                <a:cs typeface="Calibri" panose="020F0502020204030204" pitchFamily="34" charset="0"/>
              </a:rPr>
              <a:t>, limit</a:t>
            </a:r>
            <a:r>
              <a:rPr lang="en-US" sz="2200" dirty="0" smtClean="0">
                <a:solidFill>
                  <a:srgbClr val="FC6F0D"/>
                </a:solidFill>
                <a:latin typeface="Calibri" panose="020F0502020204030204" pitchFamily="34" charset="0"/>
                <a:cs typeface="Calibri" panose="020F0502020204030204" pitchFamily="34" charset="0"/>
              </a:rPr>
              <a:t>: 3</a:t>
            </a:r>
            <a:r>
              <a:rPr lang="en-US" sz="2200" dirty="0">
                <a:solidFill>
                  <a:srgbClr val="FC6F0D"/>
                </a:solidFill>
                <a:latin typeface="Calibri" panose="020F0502020204030204" pitchFamily="34" charset="0"/>
                <a:cs typeface="Calibri" panose="020F0502020204030204" pitchFamily="34" charset="0"/>
              </a:rPr>
              <a:t>});</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gridCol w="7089812"/>
              </a:tblGrid>
              <a:tr h="0">
                <a:tc>
                  <a:txBody>
                    <a:bodyPr/>
                    <a:lstStyle/>
                    <a:p>
                      <a:pPr algn="l"/>
                      <a:r>
                        <a:rPr lang="en-IN" dirty="0" smtClean="0">
                          <a:effectLst/>
                        </a:rPr>
                        <a:t>  Field</a:t>
                      </a:r>
                      <a:endParaRPr lang="en-IN" dirty="0">
                        <a:effectLst/>
                      </a:endParaRPr>
                    </a:p>
                  </a:txBody>
                  <a:tcPr marL="47625" marR="47625" marB="114300" anchor="ctr">
                    <a:solidFill>
                      <a:schemeClr val="bg2"/>
                    </a:solidFill>
                  </a:tcPr>
                </a:tc>
                <a:tc>
                  <a:txBody>
                    <a:bodyPr/>
                    <a:lstStyle/>
                    <a:p>
                      <a:pPr algn="l"/>
                      <a:r>
                        <a:rPr lang="en-IN" dirty="0" smtClean="0">
                          <a:effectLst/>
                        </a:rPr>
                        <a:t>  Description</a:t>
                      </a:r>
                      <a:endParaRPr lang="en-IN" dirty="0">
                        <a:effectLst/>
                      </a:endParaRPr>
                    </a:p>
                  </a:txBody>
                  <a:tcPr marL="47625" marR="47625" marB="114300" anchor="ctr">
                    <a:solidFill>
                      <a:schemeClr val="bg2"/>
                    </a:solidFill>
                  </a:tcPr>
                </a:tc>
              </a:tr>
              <a:tr h="0">
                <a:tc>
                  <a:txBody>
                    <a:bodyPr/>
                    <a:lstStyle/>
                    <a:p>
                      <a:pPr algn="l"/>
                      <a:r>
                        <a:rPr lang="en-IN" dirty="0" smtClean="0">
                          <a:effectLst/>
                        </a:rPr>
                        <a:t>  limit</a:t>
                      </a:r>
                      <a:endParaRPr lang="en-IN" dirty="0">
                        <a:effectLst/>
                      </a:endParaRPr>
                    </a:p>
                  </a:txBody>
                  <a:tcPr marL="47625" marR="47625" marT="104775" marB="114300" anchor="ctr"/>
                </a:tc>
                <a:tc>
                  <a:txBody>
                    <a:bodyPr/>
                    <a:lstStyle/>
                    <a:p>
                      <a:pPr algn="l"/>
                      <a:r>
                        <a:rPr lang="en-IN" dirty="0" smtClean="0">
                          <a:effectLst/>
                        </a:rPr>
                        <a:t>  Optional</a:t>
                      </a:r>
                      <a:r>
                        <a:rPr lang="en-IN" dirty="0">
                          <a:effectLst/>
                        </a:rPr>
                        <a:t>. The maximum number of documents to count.</a:t>
                      </a:r>
                    </a:p>
                  </a:txBody>
                  <a:tcPr marL="47625" marR="47625" marT="104775" marB="114300" anchor="ctr"/>
                </a:tc>
              </a:tr>
              <a:tr h="0">
                <a:tc>
                  <a:txBody>
                    <a:bodyPr/>
                    <a:lstStyle/>
                    <a:p>
                      <a:pPr algn="l"/>
                      <a:r>
                        <a:rPr lang="en-IN" dirty="0" smtClean="0">
                          <a:effectLst/>
                        </a:rPr>
                        <a:t>  skip</a:t>
                      </a:r>
                      <a:endParaRPr lang="en-IN" dirty="0">
                        <a:effectLst/>
                      </a:endParaRPr>
                    </a:p>
                  </a:txBody>
                  <a:tcPr marL="47625" marR="47625" marT="104775" marB="114300" anchor="ctr"/>
                </a:tc>
                <a:tc>
                  <a:txBody>
                    <a:bodyPr/>
                    <a:lstStyle/>
                    <a:p>
                      <a:pPr algn="l"/>
                      <a:r>
                        <a:rPr lang="en-IN" dirty="0" smtClean="0">
                          <a:effectLst/>
                        </a:rPr>
                        <a:t>  Optional</a:t>
                      </a:r>
                      <a:r>
                        <a:rPr lang="en-IN" dirty="0">
                          <a:effectLst/>
                        </a:rPr>
                        <a:t>. The number of documents to skip before counting.</a:t>
                      </a:r>
                    </a:p>
                  </a:txBody>
                  <a:tcPr marL="47625" marR="47625" marT="104775" marB="114300" anchor="ctr"/>
                </a:tc>
              </a:tr>
            </a:tbl>
          </a:graphicData>
        </a:graphic>
      </p:graphicFrame>
    </p:spTree>
    <p:extLst>
      <p:ext uri="{BB962C8B-B14F-4D97-AF65-F5344CB8AC3E}">
        <p14:creationId xmlns:p14="http://schemas.microsoft.com/office/powerpoint/2010/main" val="25121913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r>
              <a:rPr lang="en-US"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850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smtClean="0"/>
              <a:t>returns </a:t>
            </a:r>
            <a:r>
              <a:rPr lang="en-US" dirty="0"/>
              <a:t>one document that satisfies the specified query criteria on the collection. If multiple documents satisfy the query, this method returns the first document according to the order in which order the documents are stored in the disk</a:t>
            </a:r>
            <a:r>
              <a:rPr lang="en-US" dirty="0" smtClean="0"/>
              <a:t>. </a:t>
            </a:r>
            <a:r>
              <a:rPr lang="en-US" dirty="0"/>
              <a:t>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a:t>
            </a:r>
            <a:r>
              <a:rPr lang="en-US" dirty="0" smtClean="0">
                <a:solidFill>
                  <a:srgbClr val="049DC8"/>
                </a:solidFill>
                <a:latin typeface="Consolas" panose="020B0609020204030204" pitchFamily="49" charset="0"/>
                <a:cs typeface="Calibri" panose="020F0502020204030204" pitchFamily="34" charset="0"/>
              </a:rPr>
              <a:t>findOne(query</a:t>
            </a:r>
            <a:r>
              <a:rPr lang="en-US" dirty="0">
                <a:solidFill>
                  <a:srgbClr val="049DC8"/>
                </a:solidFill>
                <a:latin typeface="Consolas" panose="020B0609020204030204" pitchFamily="49" charset="0"/>
                <a:cs typeface="Calibri" panose="020F0502020204030204" pitchFamily="34" charset="0"/>
              </a:rPr>
              <a:t>, projection) </a:t>
            </a:r>
          </a:p>
          <a:p>
            <a:r>
              <a:rPr lang="en-US" dirty="0" smtClean="0">
                <a:solidFill>
                  <a:srgbClr val="049DC8"/>
                </a:solidFill>
                <a:latin typeface="Consolas" panose="020B0609020204030204" pitchFamily="49" charset="0"/>
                <a:cs typeface="Calibri" panose="020F0502020204030204" pitchFamily="34" charset="0"/>
              </a:rPr>
              <a:t>db.collection.findOne(query</a:t>
            </a:r>
            <a:r>
              <a:rPr lang="en-US" dirty="0">
                <a:solidFill>
                  <a:srgbClr val="049DC8"/>
                </a:solidFill>
                <a:latin typeface="Consolas" panose="020B0609020204030204" pitchFamily="49" charset="0"/>
                <a:cs typeface="Calibri" panose="020F0502020204030204" pitchFamily="34" charset="0"/>
              </a:rPr>
              <a:t>,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db.emp.findOne();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a:t>
            </a:r>
            <a:r>
              <a:rPr lang="en-US" sz="2200" dirty="0" smtClean="0">
                <a:solidFill>
                  <a:srgbClr val="FC6F0D"/>
                </a:solidFill>
                <a:latin typeface="Calibri" panose="020F0502020204030204" pitchFamily="34" charset="0"/>
                <a:cs typeface="Calibri" panose="020F0502020204030204" pitchFamily="34" charset="0"/>
              </a:rPr>
              <a:t>({ job</a:t>
            </a:r>
            <a:r>
              <a:rPr lang="en-US" sz="2200" dirty="0">
                <a:solidFill>
                  <a:srgbClr val="FC6F0D"/>
                </a:solidFill>
                <a:latin typeface="Calibri" panose="020F0502020204030204" pitchFamily="34" charset="0"/>
                <a:cs typeface="Calibri" panose="020F0502020204030204" pitchFamily="34" charset="0"/>
              </a:rPr>
              <a:t>: 'manager'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59382"/>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r>
              <a:rPr lang="en-US" dirty="0" smtClean="0">
                <a:solidFill>
                  <a:srgbClr val="FFBF00"/>
                </a:solidFill>
              </a:rPr>
              <a:t>.</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a:t>
            </a:r>
            <a:r>
              <a:rPr lang="en-US" sz="2200" dirty="0" smtClean="0">
                <a:solidFill>
                  <a:srgbClr val="FC6F0D"/>
                </a:solidFill>
                <a:latin typeface="Calibri" panose="020F0502020204030204" pitchFamily="34" charset="0"/>
                <a:cs typeface="Calibri" panose="020F0502020204030204" pitchFamily="34" charset="0"/>
              </a:rPr>
              <a:t>: 10, firstName: '</a:t>
            </a:r>
            <a:r>
              <a:rPr lang="en-US" sz="2200" dirty="0" err="1" smtClean="0">
                <a:solidFill>
                  <a:srgbClr val="FC6F0D"/>
                </a:solidFill>
                <a:latin typeface="Calibri" panose="020F0502020204030204" pitchFamily="34" charset="0"/>
                <a:cs typeface="Calibri" panose="020F0502020204030204" pitchFamily="34" charset="0"/>
              </a:rPr>
              <a:t>neel</a:t>
            </a:r>
            <a:r>
              <a:rPr lang="en-US" sz="2200" dirty="0" smtClean="0">
                <a:solidFill>
                  <a:srgbClr val="FC6F0D"/>
                </a:solidFill>
                <a:latin typeface="Calibri" panose="020F0502020204030204" pitchFamily="34" charset="0"/>
                <a:cs typeface="Calibri" panose="020F0502020204030204" pitchFamily="34" charset="0"/>
              </a:rPr>
              <a:t>', sal: 5000, color: [</a:t>
            </a:r>
            <a:r>
              <a:rPr lang="en-US" sz="2200" dirty="0">
                <a:solidFill>
                  <a:srgbClr val="FC6F0D"/>
                </a:solidFill>
                <a:latin typeface="Calibri" panose="020F0502020204030204" pitchFamily="34" charset="0"/>
                <a:cs typeface="Calibri" panose="020F0502020204030204" pitchFamily="34" charset="0"/>
              </a:rPr>
              <a:t>'blue</a:t>
            </a:r>
            <a:r>
              <a:rPr lang="en-US" sz="2200" dirty="0" smtClean="0">
                <a:solidFill>
                  <a:srgbClr val="FC6F0D"/>
                </a:solidFill>
                <a:latin typeface="Calibri" panose="020F0502020204030204" pitchFamily="34" charset="0"/>
                <a:cs typeface="Calibri" panose="020F0502020204030204" pitchFamily="34" charset="0"/>
              </a:rPr>
              <a:t>', 'black', 'brown</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size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'small</a:t>
            </a:r>
            <a:r>
              <a:rPr lang="en-US" sz="2200" dirty="0" smtClean="0">
                <a:solidFill>
                  <a:srgbClr val="FC6F0D"/>
                </a:solidFill>
                <a:latin typeface="Calibri" panose="020F0502020204030204" pitchFamily="34" charset="0"/>
                <a:cs typeface="Calibri" panose="020F0502020204030204" pitchFamily="34" charset="0"/>
              </a:rPr>
              <a:t>', 'medium', 'large', </a:t>
            </a:r>
            <a:r>
              <a:rPr lang="en-US" sz="2200" dirty="0">
                <a:solidFill>
                  <a:srgbClr val="FC6F0D"/>
                </a:solidFill>
                <a:latin typeface="Calibri" panose="020F0502020204030204" pitchFamily="34" charset="0"/>
                <a:cs typeface="Calibri" panose="020F0502020204030204" pitchFamily="34" charset="0"/>
              </a:rPr>
              <a:t>'xx-large' </a:t>
            </a:r>
            <a:r>
              <a:rPr lang="en-US" sz="2200" dirty="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004246"/>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870504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a:t>
            </a:r>
            <a:r>
              <a:rPr lang="en-IN" dirty="0" smtClean="0">
                <a:solidFill>
                  <a:srgbClr val="049DC8"/>
                </a:solidFill>
                <a:latin typeface="Consolas" panose="020B0609020204030204" pitchFamily="49" charset="0"/>
                <a:cs typeface="Calibri" panose="020F0502020204030204" pitchFamily="34" charset="0"/>
              </a:rPr>
              <a: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r>
              <a:rPr lang="en-IN" dirty="0" smtClean="0">
                <a:solidFill>
                  <a:srgbClr val="049DC8"/>
                </a:solidFill>
                <a:latin typeface="Consolas" panose="020B0609020204030204" pitchFamily="49" charset="0"/>
                <a:cs typeface="Calibri" panose="020F0502020204030204" pitchFamily="34" charset="0"/>
              </a:rPr>
              <a: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 ename: 'a</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a:t>
            </a:r>
            <a:r>
              <a:rPr lang="en-US" sz="2200" dirty="0" err="1" smtClean="0">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 { ename: 'x'}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ename: 'y' } ])      </a:t>
            </a:r>
            <a:r>
              <a:rPr lang="en-US" sz="2400" dirty="0" smtClean="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004821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smtClean="0">
                <a:solidFill>
                  <a:srgbClr val="049DC8"/>
                </a:solidFill>
                <a:latin typeface="Consolas" panose="020B0609020204030204" pitchFamily="49" charset="0"/>
                <a:cs typeface="Calibri" panose="020F0502020204030204" pitchFamily="34" charset="0"/>
              </a:rPr>
              <a:t>db.collection.insertOne({&lt;document&gt;})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db.emp.insertOne({ ename: 'x</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a:t>
            </a:r>
            <a:r>
              <a:rPr lang="en-US" sz="2200" dirty="0" err="1" smtClean="0">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a:t>
            </a:r>
            <a:r>
              <a:rPr lang="en-US" sz="2200" dirty="0" smtClean="0">
                <a:solidFill>
                  <a:srgbClr val="FC6F0D"/>
                </a:solidFill>
                <a:latin typeface="Calibri" panose="020F0502020204030204" pitchFamily="34" charset="0"/>
                <a:cs typeface="Calibri" panose="020F0502020204030204" pitchFamily="34" charset="0"/>
              </a:rPr>
              <a:t>: 2000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3041359"/>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926853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a:t>
            </a:r>
            <a:r>
              <a:rPr lang="en-IN" dirty="0" smtClean="0">
                <a:solidFill>
                  <a:srgbClr val="049DC8"/>
                </a:solidFill>
                <a:latin typeface="Consolas" panose="020B0609020204030204" pitchFamily="49" charset="0"/>
                <a:cs typeface="Calibri" panose="020F0502020204030204" pitchFamily="34" charset="0"/>
              </a:rPr>
              <a:t>([{&lt;</a:t>
            </a:r>
            <a:r>
              <a:rPr lang="en-IN" dirty="0">
                <a:solidFill>
                  <a:srgbClr val="049DC8"/>
                </a:solidFill>
                <a:latin typeface="Consolas" panose="020B0609020204030204" pitchFamily="49" charset="0"/>
                <a:cs typeface="Calibri" panose="020F0502020204030204" pitchFamily="34" charset="0"/>
              </a:rPr>
              <a:t>document 1</a:t>
            </a:r>
            <a:r>
              <a:rPr lang="en-IN" dirty="0" smtClean="0">
                <a:solidFill>
                  <a:srgbClr val="049DC8"/>
                </a:solidFill>
                <a:latin typeface="Consolas" panose="020B0609020204030204" pitchFamily="49" charset="0"/>
                <a:cs typeface="Calibri" panose="020F0502020204030204" pitchFamily="34" charset="0"/>
              </a:rPr>
              <a:t>&gt;} </a:t>
            </a:r>
            <a:r>
              <a:rPr lang="en-IN" dirty="0">
                <a:solidFill>
                  <a:srgbClr val="049DC8"/>
                </a:solidFill>
                <a:latin typeface="Consolas" panose="020B0609020204030204" pitchFamily="49" charset="0"/>
                <a:cs typeface="Calibri" panose="020F0502020204030204" pitchFamily="34" charset="0"/>
              </a:rPr>
              <a:t>, </a:t>
            </a:r>
            <a:r>
              <a:rPr lang="en-IN" dirty="0" smtClean="0">
                <a:solidFill>
                  <a:srgbClr val="049DC8"/>
                </a:solidFill>
                <a:latin typeface="Consolas" panose="020B0609020204030204" pitchFamily="49" charset="0"/>
                <a:cs typeface="Calibri" panose="020F0502020204030204" pitchFamily="34" charset="0"/>
              </a:rPr>
              <a:t>{&lt;</a:t>
            </a:r>
            <a:r>
              <a:rPr lang="en-IN" dirty="0">
                <a:solidFill>
                  <a:srgbClr val="049DC8"/>
                </a:solidFill>
                <a:latin typeface="Consolas" panose="020B0609020204030204" pitchFamily="49" charset="0"/>
                <a:cs typeface="Calibri" panose="020F0502020204030204" pitchFamily="34" charset="0"/>
              </a:rPr>
              <a:t>document 2</a:t>
            </a:r>
            <a:r>
              <a:rPr lang="en-IN" dirty="0" smtClean="0">
                <a:solidFill>
                  <a:srgbClr val="049DC8"/>
                </a:solidFill>
                <a:latin typeface="Consolas" panose="020B0609020204030204" pitchFamily="49" charset="0"/>
                <a:cs typeface="Calibri" panose="020F0502020204030204" pitchFamily="34" charset="0"/>
              </a:rPr>
              <a:t>&gt;}, </a:t>
            </a:r>
            <a:r>
              <a:rPr lang="en-IN" dirty="0">
                <a:solidFill>
                  <a:srgbClr val="049DC8"/>
                </a:solidFill>
                <a:latin typeface="Consolas" panose="020B0609020204030204" pitchFamily="49" charset="0"/>
                <a:cs typeface="Calibri" panose="020F0502020204030204" pitchFamily="34" charset="0"/>
              </a:rPr>
              <a:t>...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db.e.insertMany([ { ename: 'x</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salary: 2000}, { ename : 'y', job</a:t>
            </a:r>
            <a:r>
              <a:rPr lang="en-US" sz="2200" dirty="0">
                <a:solidFill>
                  <a:srgbClr val="FC6F0D"/>
                </a:solidFill>
                <a:latin typeface="Calibri" panose="020F0502020204030204" pitchFamily="34" charset="0"/>
                <a:cs typeface="Calibri" panose="020F0502020204030204" pitchFamily="34" charset="0"/>
              </a:rPr>
              <a:t>: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1956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javascript object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00149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smtClean="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a:t>
            </a:r>
            <a:r>
              <a:rPr lang="en-US" dirty="0" smtClean="0"/>
              <a:t>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object </a:t>
            </a:r>
            <a:r>
              <a:rPr lang="en-US" sz="2200" dirty="0">
                <a:solidFill>
                  <a:srgbClr val="00B050"/>
                </a:solidFill>
                <a:latin typeface="Calibri" panose="020F0502020204030204" pitchFamily="34" charset="0"/>
                <a:cs typeface="Calibri" panose="020F0502020204030204" pitchFamily="34" charset="0"/>
              </a:rPr>
              <a:t>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load </a:t>
            </a:r>
            <a:r>
              <a:rPr lang="en-IN" dirty="0"/>
              <a:t>("</a:t>
            </a:r>
            <a:r>
              <a:rPr lang="en-IN" dirty="0" smtClean="0"/>
              <a:t>app.js</a:t>
            </a:r>
            <a:r>
              <a:rPr lang="en-IN" dirty="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smtClean="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load(file.js)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r>
              <a:rPr lang="en-IN" dirty="0" smtClean="0">
                <a:solidFill>
                  <a:srgbClr val="049DC8"/>
                </a:solidFill>
                <a:latin typeface="Consolas" panose="020B0609020204030204" pitchFamily="49" charset="0"/>
                <a:cs typeface="Calibri" panose="020F0502020204030204" pitchFamily="34" charset="0"/>
              </a:rPr>
              <a:t>)</a:t>
            </a:r>
          </a:p>
          <a:p>
            <a:pPr>
              <a:spcBef>
                <a:spcPct val="0"/>
              </a:spcBef>
            </a:pPr>
            <a:r>
              <a:rPr lang="en-IN" dirty="0" smtClean="0">
                <a:solidFill>
                  <a:srgbClr val="049DC8"/>
                </a:solidFill>
                <a:latin typeface="Consolas" panose="020B0609020204030204" pitchFamily="49" charset="0"/>
                <a:cs typeface="Calibri" panose="020F0502020204030204" pitchFamily="34" charset="0"/>
              </a:rPr>
              <a:t>cat(file)</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r>
              <a:rPr lang="en-US" dirty="0" smtClean="0"/>
              <a:t>.</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a:t>
            </a:r>
            <a:r>
              <a:rPr lang="en-US" sz="2200" dirty="0" smtClean="0">
                <a:solidFill>
                  <a:srgbClr val="FC6F0D"/>
                </a:solidFill>
                <a:latin typeface="Calibri" panose="020F0502020204030204" pitchFamily="34" charset="0"/>
                <a:cs typeface="Calibri" panose="020F0502020204030204" pitchFamily="34" charset="0"/>
              </a:rPr>
              <a:t>("scripts/app.js")</a:t>
            </a:r>
            <a:endParaRPr lang="en-US" sz="2200" dirty="0">
              <a:solidFill>
                <a:srgbClr val="FC6F0D"/>
              </a:solidFill>
              <a:latin typeface="Calibri" panose="020F0502020204030204" pitchFamily="34" charset="0"/>
              <a:cs typeface="Calibri" panose="020F0502020204030204" pitchFamily="34" charset="0"/>
            </a:endParaRP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smtClean="0">
                <a:solidFill>
                  <a:srgbClr val="FF5A36"/>
                </a:solidFill>
                <a:latin typeface="Consolas" panose="020B0609020204030204" pitchFamily="49" charset="0"/>
              </a:rPr>
              <a:t>app</a:t>
            </a:r>
            <a:r>
              <a:rPr lang="en-US" sz="2000" dirty="0" smtClean="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smtClean="0">
                <a:solidFill>
                  <a:srgbClr val="FFC000"/>
                </a:solidFill>
                <a:latin typeface="Consolas" panose="020B0609020204030204" pitchFamily="49" charset="0"/>
              </a:rPr>
              <a:t>return</a:t>
            </a:r>
            <a:r>
              <a:rPr lang="en-US" sz="2000" dirty="0" smtClean="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smtClean="0">
                <a:solidFill>
                  <a:srgbClr val="FF5A36"/>
                </a:solidFill>
                <a:latin typeface="Consolas" panose="020B0609020204030204" pitchFamily="49" charset="0"/>
              </a:rPr>
              <a:t>app1</a:t>
            </a:r>
            <a:r>
              <a:rPr lang="en-US" sz="2000" dirty="0" smtClean="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smtClean="0">
                <a:latin typeface="Consolas" panose="020B0609020204030204" pitchFamily="49" charset="0"/>
              </a:rPr>
              <a:t>    </a:t>
            </a:r>
            <a:r>
              <a:rPr lang="en-US" sz="2000" dirty="0" smtClean="0">
                <a:solidFill>
                  <a:srgbClr val="FFC000"/>
                </a:solidFill>
                <a:latin typeface="Consolas" panose="020B0609020204030204" pitchFamily="49" charset="0"/>
              </a:rPr>
              <a:t>return</a:t>
            </a:r>
            <a:r>
              <a:rPr lang="en-US" sz="2000" dirty="0" smtClean="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javascript function</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smtClean="0">
                <a:solidFill>
                  <a:schemeClr val="bg1">
                    <a:lumMod val="50000"/>
                  </a:schemeClr>
                </a:solidFill>
                <a:latin typeface="Consolas" panose="020B0609020204030204" pitchFamily="49" charset="0"/>
              </a:rPr>
              <a:t>) {</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smtClean="0">
                <a:solidFill>
                  <a:schemeClr val="accent5"/>
                </a:solidFill>
                <a:latin typeface="Consolas" panose="020B0609020204030204" pitchFamily="49" charset="0"/>
              </a:rPr>
              <a:t>==</a:t>
            </a:r>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r>
              <a:rPr lang="en-US" sz="2200" dirty="0" smtClean="0">
                <a:solidFill>
                  <a:srgbClr val="00B050"/>
                </a:solidFill>
                <a:latin typeface="Consolas" panose="020B0609020204030204" pitchFamily="49" charset="0"/>
              </a:rPr>
              <a:t>saleel</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smtClean="0">
                <a:latin typeface="Consolas" panose="020B0609020204030204" pitchFamily="49" charset="0"/>
              </a:rPr>
              <a:t> </a:t>
            </a:r>
          </a:p>
          <a:p>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smtClean="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solidFill>
                  <a:schemeClr val="bg1">
                    <a:lumMod val="50000"/>
                  </a:schemeClr>
                </a:solidFill>
                <a:latin typeface="Consolas" panose="020B0609020204030204" pitchFamily="49" charset="0"/>
              </a:rPr>
              <a:t>   }</a:t>
            </a:r>
          </a:p>
          <a:p>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1148970890"/>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2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a:t>
            </a:r>
            <a:r>
              <a:rPr lang="en-IN" dirty="0" smtClean="0">
                <a:solidFill>
                  <a:srgbClr val="049DC8"/>
                </a:solidFill>
                <a:latin typeface="Consolas" panose="020B0609020204030204" pitchFamily="49" charset="0"/>
                <a:cs typeface="Calibri" panose="020F0502020204030204" pitchFamily="34" charset="0"/>
              </a:rPr>
              <a:t>({query},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a:t>
            </a:r>
            <a:r>
              <a:rPr lang="en-IN" dirty="0" smtClean="0">
                <a:solidFill>
                  <a:srgbClr val="049DC8"/>
                </a:solidFill>
                <a:latin typeface="Consolas" panose="020B0609020204030204" pitchFamily="49" charset="0"/>
                <a:cs typeface="Calibri" panose="020F0502020204030204" pitchFamily="34" charset="0"/>
              </a:rPr>
              <a:t>(</a:t>
            </a:r>
            <a:r>
              <a:rPr lang="en-IN" dirty="0">
                <a:solidFill>
                  <a:srgbClr val="049DC8"/>
                </a:solidFill>
                <a:latin typeface="Consolas" panose="020B0609020204030204" pitchFamily="49" charset="0"/>
                <a:cs typeface="Calibri" panose="020F0502020204030204" pitchFamily="34" charset="0"/>
              </a:rPr>
              <a:t>{query}, </a:t>
            </a:r>
            <a:r>
              <a:rPr lang="en-IN" dirty="0" smtClean="0">
                <a:solidFill>
                  <a:srgbClr val="049DC8"/>
                </a:solidFill>
                <a:latin typeface="Consolas" panose="020B0609020204030204" pitchFamily="49" charset="0"/>
                <a:cs typeface="Calibri" panose="020F0502020204030204" pitchFamily="34" charset="0"/>
              </a:rPr>
              <a:t>{$set:{update}}, </a:t>
            </a:r>
            <a:r>
              <a:rPr lang="en-IN" dirty="0">
                <a:solidFill>
                  <a:srgbClr val="049DC8"/>
                </a:solidFill>
                <a:latin typeface="Consolas" panose="020B0609020204030204" pitchFamily="49" charset="0"/>
                <a:cs typeface="Calibri" panose="020F0502020204030204" pitchFamily="34" charset="0"/>
              </a:rPr>
              <a:t>{options}</a:t>
            </a:r>
            <a:r>
              <a:rPr lang="en-IN" dirty="0" smtClean="0">
                <a:solidFill>
                  <a:srgbClr val="049DC8"/>
                </a:solidFill>
                <a:latin typeface="Consolas" panose="020B0609020204030204" pitchFamily="49" charset="0"/>
                <a:cs typeface="Calibri" panose="020F0502020204030204" pitchFamily="34" charset="0"/>
              </a:rPr>
              <a: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 job: 'abc1‘ }, { job: 'sales</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 job: '</a:t>
            </a:r>
            <a:r>
              <a:rPr lang="en-US" sz="2200" dirty="0" err="1" smtClean="0">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set</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 upsert : true</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multi: true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 ename</a:t>
            </a:r>
            <a:r>
              <a:rPr lang="en-US" sz="2200" dirty="0">
                <a:solidFill>
                  <a:srgbClr val="FC6F0D"/>
                </a:solidFill>
                <a:latin typeface="Calibri" panose="020F0502020204030204" pitchFamily="34" charset="0"/>
                <a:cs typeface="Calibri" panose="020F0502020204030204" pitchFamily="34" charset="0"/>
              </a:rPr>
              <a:t>: 'saleel' </a:t>
            </a:r>
            <a:r>
              <a:rPr lang="en-US" sz="2200" dirty="0" smtClean="0">
                <a:solidFill>
                  <a:srgbClr val="FC6F0D"/>
                </a:solidFill>
                <a:latin typeface="Calibri" panose="020F0502020204030204" pitchFamily="34" charset="0"/>
                <a:cs typeface="Calibri" panose="020F0502020204030204" pitchFamily="34" charset="0"/>
              </a:rPr>
              <a:t>}, { $set : { </a:t>
            </a:r>
            <a:r>
              <a:rPr lang="en-US" sz="2200" dirty="0">
                <a:solidFill>
                  <a:srgbClr val="FC6F0D"/>
                </a:solidFill>
                <a:latin typeface="Calibri" panose="020F0502020204030204" pitchFamily="34" charset="0"/>
                <a:cs typeface="Calibri" panose="020F0502020204030204" pitchFamily="34" charset="0"/>
              </a:rPr>
              <a:t>size</a:t>
            </a:r>
            <a:r>
              <a:rPr lang="en-US" sz="2200" dirty="0" smtClean="0">
                <a:solidFill>
                  <a:srgbClr val="FC6F0D"/>
                </a:solidFill>
                <a:latin typeface="Calibri" panose="020F0502020204030204" pitchFamily="34" charset="0"/>
                <a:cs typeface="Calibri" panose="020F0502020204030204" pitchFamily="34" charset="0"/>
              </a:rPr>
              <a:t>: 'small</a:t>
            </a:r>
            <a:r>
              <a:rPr lang="en-US" sz="2200" dirty="0">
                <a:solidFill>
                  <a:srgbClr val="FC6F0D"/>
                </a:solidFill>
                <a:latin typeface="Calibri" panose="020F0502020204030204" pitchFamily="34" charset="0"/>
                <a:cs typeface="Calibri" panose="020F0502020204030204" pitchFamily="34" charset="0"/>
              </a:rPr>
              <a:t>', color</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'red</a:t>
            </a:r>
            <a:r>
              <a:rPr lang="en-US" sz="2200" dirty="0" smtClean="0">
                <a:solidFill>
                  <a:srgbClr val="FC6F0D"/>
                </a:solidFill>
                <a:latin typeface="Calibri" panose="020F0502020204030204" pitchFamily="34" charset="0"/>
                <a:cs typeface="Calibri" panose="020F0502020204030204" pitchFamily="34" charset="0"/>
              </a:rPr>
              <a:t>', 'blue</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 } }, { multi: true } );</a:t>
            </a:r>
            <a:endParaRPr lang="en-US" sz="2200" dirty="0">
              <a:solidFill>
                <a:srgbClr val="FC6F0D"/>
              </a:solidFill>
              <a:latin typeface="Calibri" panose="020F0502020204030204" pitchFamily="34" charset="0"/>
              <a:cs typeface="Calibri" panose="020F0502020204030204" pitchFamily="34" charset="0"/>
            </a:endParaRPr>
          </a:p>
        </p:txBody>
      </p:sp>
      <p:sp>
        <p:nvSpPr>
          <p:cNvPr id="5" name="Rectangle 4"/>
          <p:cNvSpPr/>
          <p:nvPr/>
        </p:nvSpPr>
        <p:spPr>
          <a:xfrm>
            <a:off x="32657" y="2438400"/>
            <a:ext cx="8962155" cy="707886"/>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 </a:t>
            </a:r>
            <a:r>
              <a:rPr lang="en-US" sz="2000" dirty="0" smtClean="0">
                <a:solidFill>
                  <a:srgbClr val="B22251"/>
                </a:solidFill>
                <a:latin typeface="Consolas" panose="020B0609020204030204" pitchFamily="49" charset="0"/>
              </a:rPr>
              <a:t>field: value </a:t>
            </a:r>
            <a:r>
              <a:rPr lang="en-US" sz="2000" dirty="0">
                <a:solidFill>
                  <a:srgbClr val="B22251"/>
                </a:solidFill>
                <a:latin typeface="Consolas" panose="020B0609020204030204" pitchFamily="49" charset="0"/>
              </a:rPr>
              <a:t>} }, { multi: true, upsert: true }</a:t>
            </a:r>
          </a:p>
        </p:txBody>
      </p:sp>
    </p:spTree>
    <p:extLst>
      <p:ext uri="{BB962C8B-B14F-4D97-AF65-F5344CB8AC3E}">
        <p14:creationId xmlns:p14="http://schemas.microsoft.com/office/powerpoint/2010/main" val="1118989609"/>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r>
              <a:rPr lang="en-IN" dirty="0" smtClean="0"/>
              <a: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smtClean="0">
                <a:solidFill>
                  <a:srgbClr val="C00000"/>
                </a:solidFill>
                <a:latin typeface="arial" panose="020B0604020202020204" pitchFamily="34" charset="0"/>
              </a:rPr>
              <a:t>updateOne()</a:t>
            </a:r>
            <a:r>
              <a:rPr lang="en-US" dirty="0" smtClean="0">
                <a:solidFill>
                  <a:srgbClr val="222222"/>
                </a:solidFill>
                <a:latin typeface="arial" panose="020B0604020202020204" pitchFamily="34" charset="0"/>
              </a:rPr>
              <a:t> </a:t>
            </a:r>
            <a:r>
              <a:rPr lang="en-US" dirty="0">
                <a:solidFill>
                  <a:srgbClr val="222222"/>
                </a:solidFill>
                <a:latin typeface="arial" panose="020B0604020202020204" pitchFamily="34" charset="0"/>
              </a:rPr>
              <a:t>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a:t>
            </a:r>
            <a:r>
              <a:rPr lang="en-US" dirty="0" smtClean="0">
                <a:solidFill>
                  <a:srgbClr val="049DC8"/>
                </a:solidFill>
                <a:latin typeface="Consolas" panose="020B0609020204030204" pitchFamily="49" charset="0"/>
                <a:cs typeface="Calibri" panose="020F0502020204030204" pitchFamily="34" charset="0"/>
              </a:rPr>
              <a:t>({filter}, </a:t>
            </a:r>
            <a:r>
              <a:rPr lang="en-IN" dirty="0">
                <a:solidFill>
                  <a:srgbClr val="049DC8"/>
                </a:solidFill>
                <a:latin typeface="Consolas" panose="020B0609020204030204" pitchFamily="49" charset="0"/>
                <a:cs typeface="Calibri" panose="020F0502020204030204" pitchFamily="34" charset="0"/>
              </a:rPr>
              <a:t>{$set:{update</a:t>
            </a:r>
            <a:r>
              <a:rPr lang="en-IN" dirty="0" smtClean="0">
                <a:solidFill>
                  <a:srgbClr val="049DC8"/>
                </a:solidFill>
                <a:latin typeface="Consolas" panose="020B0609020204030204" pitchFamily="49" charset="0"/>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 {options})</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1981200"/>
            <a:ext cx="8845624" cy="400110"/>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a:t>
            </a:r>
            <a:r>
              <a:rPr lang="en-US" sz="2000" dirty="0" smtClean="0">
                <a:solidFill>
                  <a:srgbClr val="B22251"/>
                </a:solidFill>
                <a:latin typeface="Consolas" panose="020B0609020204030204" pitchFamily="49" charset="0"/>
              </a:rPr>
              <a:t>{ field</a:t>
            </a:r>
            <a:r>
              <a:rPr lang="en-US" sz="2000" dirty="0">
                <a:solidFill>
                  <a:srgbClr val="B22251"/>
                </a:solidFill>
                <a:latin typeface="Consolas" panose="020B0609020204030204" pitchFamily="49" charset="0"/>
              </a:rPr>
              <a:t>: value } }, { </a:t>
            </a:r>
            <a:r>
              <a:rPr lang="en-US" sz="2000" dirty="0" smtClean="0">
                <a:solidFill>
                  <a:srgbClr val="B22251"/>
                </a:solidFill>
                <a:latin typeface="Consolas" panose="020B0609020204030204" pitchFamily="49" charset="0"/>
              </a:rPr>
              <a:t>upsert</a:t>
            </a:r>
            <a:r>
              <a:rPr lang="en-US" sz="2000" dirty="0">
                <a:solidFill>
                  <a:srgbClr val="B22251"/>
                </a:solidFill>
                <a:latin typeface="Consolas" panose="020B0609020204030204" pitchFamily="49" charset="0"/>
              </a:rPr>
              <a: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db.emp.updateOne({ ename </a:t>
            </a:r>
            <a:r>
              <a:rPr lang="en-US" sz="2200" dirty="0">
                <a:solidFill>
                  <a:srgbClr val="FC6F0D"/>
                </a:solidFill>
                <a:latin typeface="Calibri" panose="020F0502020204030204" pitchFamily="34" charset="0"/>
                <a:cs typeface="Calibri" panose="020F0502020204030204" pitchFamily="34" charset="0"/>
              </a:rPr>
              <a:t>: 'saleel1' </a:t>
            </a:r>
            <a:r>
              <a:rPr lang="en-US" sz="2200" dirty="0" smtClean="0">
                <a:solidFill>
                  <a:srgbClr val="FC6F0D"/>
                </a:solidFill>
                <a:latin typeface="Calibri" panose="020F0502020204030204" pitchFamily="34" charset="0"/>
                <a:cs typeface="Calibri" panose="020F0502020204030204" pitchFamily="34" charset="0"/>
              </a:rPr>
              <a:t>}, { $set : { job </a:t>
            </a:r>
            <a:r>
              <a:rPr lang="en-US" sz="2200" dirty="0">
                <a:solidFill>
                  <a:srgbClr val="FC6F0D"/>
                </a:solidFill>
                <a:latin typeface="Calibri" panose="020F0502020204030204" pitchFamily="34" charset="0"/>
                <a:cs typeface="Calibri" panose="020F0502020204030204" pitchFamily="34" charset="0"/>
              </a:rPr>
              <a:t>: 'A' </a:t>
            </a:r>
            <a:r>
              <a:rPr lang="en-US" sz="2200" dirty="0" smtClean="0">
                <a:solidFill>
                  <a:srgbClr val="FC6F0D"/>
                </a:solidFill>
                <a:latin typeface="Calibri" panose="020F0502020204030204" pitchFamily="34" charset="0"/>
                <a:cs typeface="Calibri" panose="020F0502020204030204" pitchFamily="34" charset="0"/>
              </a:rPr>
              <a:t>} })</a:t>
            </a:r>
          </a:p>
          <a:p>
            <a:r>
              <a:rPr lang="en-US" sz="2200" dirty="0" smtClean="0">
                <a:solidFill>
                  <a:srgbClr val="FC6F0D"/>
                </a:solidFill>
                <a:latin typeface="Calibri" panose="020F0502020204030204" pitchFamily="34" charset="0"/>
                <a:cs typeface="Calibri" panose="020F0502020204030204" pitchFamily="34" charset="0"/>
              </a:rPr>
              <a:t>db.emp.updateOne({ename </a:t>
            </a:r>
            <a:r>
              <a:rPr lang="en-US" sz="2200" dirty="0">
                <a:solidFill>
                  <a:srgbClr val="FC6F0D"/>
                </a:solidFill>
                <a:latin typeface="Calibri" panose="020F0502020204030204" pitchFamily="34" charset="0"/>
                <a:cs typeface="Calibri" panose="020F0502020204030204" pitchFamily="34" charset="0"/>
              </a:rPr>
              <a:t>: 'saleel2' </a:t>
            </a:r>
            <a:r>
              <a:rPr lang="en-US" sz="2200" dirty="0" smtClean="0">
                <a:solidFill>
                  <a:srgbClr val="FC6F0D"/>
                </a:solidFill>
                <a:latin typeface="Calibri" panose="020F0502020204030204" pitchFamily="34" charset="0"/>
                <a:cs typeface="Calibri" panose="020F0502020204030204" pitchFamily="34" charset="0"/>
              </a:rPr>
              <a:t>}, { $set : { job </a:t>
            </a:r>
            <a:r>
              <a:rPr lang="en-US" sz="2200" dirty="0">
                <a:solidFill>
                  <a:srgbClr val="FC6F0D"/>
                </a:solidFill>
                <a:latin typeface="Calibri" panose="020F0502020204030204" pitchFamily="34" charset="0"/>
                <a:cs typeface="Calibri" panose="020F0502020204030204" pitchFamily="34" charset="0"/>
              </a:rPr>
              <a:t>: 'A' </a:t>
            </a:r>
            <a:r>
              <a:rPr lang="en-US" sz="2200" dirty="0" smtClean="0">
                <a:solidFill>
                  <a:srgbClr val="FC6F0D"/>
                </a:solidFill>
                <a:latin typeface="Calibri" panose="020F0502020204030204" pitchFamily="34" charset="0"/>
                <a:cs typeface="Calibri" panose="020F0502020204030204" pitchFamily="34" charset="0"/>
              </a:rPr>
              <a:t>} }, { </a:t>
            </a:r>
            <a:r>
              <a:rPr lang="en-US" sz="2200" dirty="0">
                <a:solidFill>
                  <a:srgbClr val="FC6F0D"/>
                </a:solidFill>
                <a:latin typeface="Calibri" panose="020F0502020204030204" pitchFamily="34" charset="0"/>
                <a:cs typeface="Calibri" panose="020F0502020204030204" pitchFamily="34" charset="0"/>
              </a:rPr>
              <a:t>upsert: true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a:t>
            </a:r>
            <a:r>
              <a:rPr lang="en-IN" dirty="0" smtClean="0">
                <a:solidFill>
                  <a:srgbClr val="049DC8"/>
                </a:solidFill>
                <a:latin typeface="Consolas" panose="020B0609020204030204" pitchFamily="49" charset="0"/>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 {options})</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32657" y="1981200"/>
            <a:ext cx="8962155" cy="400110"/>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a:t>
            </a:r>
            <a:r>
              <a:rPr lang="en-US" sz="2000" dirty="0" smtClean="0">
                <a:solidFill>
                  <a:srgbClr val="B22251"/>
                </a:solidFill>
                <a:latin typeface="Consolas" panose="020B0609020204030204" pitchFamily="49" charset="0"/>
              </a:rPr>
              <a:t>{ field</a:t>
            </a:r>
            <a:r>
              <a:rPr lang="en-US" sz="2000" dirty="0">
                <a:solidFill>
                  <a:srgbClr val="B22251"/>
                </a:solidFill>
                <a:latin typeface="Consolas" panose="020B0609020204030204" pitchFamily="49" charset="0"/>
              </a:rPr>
              <a:t>: value } }, { </a:t>
            </a:r>
            <a:r>
              <a:rPr lang="en-US" sz="2000" dirty="0" smtClean="0">
                <a:solidFill>
                  <a:srgbClr val="B22251"/>
                </a:solidFill>
                <a:latin typeface="Consolas" panose="020B0609020204030204" pitchFamily="49" charset="0"/>
              </a:rPr>
              <a:t>upsert</a:t>
            </a:r>
            <a:r>
              <a:rPr lang="en-US" sz="2000" dirty="0">
                <a:solidFill>
                  <a:srgbClr val="B22251"/>
                </a:solidFill>
                <a:latin typeface="Consolas" panose="020B0609020204030204" pitchFamily="49" charset="0"/>
              </a:rPr>
              <a: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db.emp.updateMany({ sal</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$gt : 2000 } }, { $</a:t>
            </a:r>
            <a:r>
              <a:rPr lang="en-US" sz="2200" dirty="0">
                <a:solidFill>
                  <a:srgbClr val="FC6F0D"/>
                </a:solidFill>
                <a:latin typeface="Calibri" panose="020F0502020204030204" pitchFamily="34" charset="0"/>
                <a:cs typeface="Calibri" panose="020F0502020204030204" pitchFamily="34" charset="0"/>
              </a:rPr>
              <a:t>set</a:t>
            </a:r>
            <a:r>
              <a:rPr lang="en-US" sz="2200" dirty="0" smtClean="0">
                <a:solidFill>
                  <a:srgbClr val="FC6F0D"/>
                </a:solidFill>
                <a:latin typeface="Calibri" panose="020F0502020204030204" pitchFamily="34" charset="0"/>
                <a:cs typeface="Calibri" panose="020F0502020204030204" pitchFamily="34" charset="0"/>
              </a:rPr>
              <a:t>: { color : [</a:t>
            </a:r>
            <a:r>
              <a:rPr lang="en-US" sz="2200" dirty="0">
                <a:solidFill>
                  <a:srgbClr val="FC6F0D"/>
                </a:solidFill>
                <a:latin typeface="Calibri" panose="020F0502020204030204" pitchFamily="34" charset="0"/>
                <a:cs typeface="Calibri" panose="020F0502020204030204" pitchFamily="34" charset="0"/>
              </a:rPr>
              <a:t>'red</a:t>
            </a:r>
            <a:r>
              <a:rPr lang="en-US" sz="2200" dirty="0" smtClean="0">
                <a:solidFill>
                  <a:srgbClr val="FC6F0D"/>
                </a:solidFill>
                <a:latin typeface="Calibri" panose="020F0502020204030204" pitchFamily="34" charset="0"/>
                <a:cs typeface="Calibri" panose="020F0502020204030204" pitchFamily="34" charset="0"/>
              </a:rPr>
              <a:t>', 'yellow', 'green', 'blue'] } }, { upsert: true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1367145"/>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944326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db.emp.updateMany({ sal</a:t>
            </a:r>
            <a:r>
              <a:rPr lang="en-US" sz="220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smtClean="0">
                <a:solidFill>
                  <a:srgbClr val="FC6F0D"/>
                </a:solidFill>
                <a:latin typeface="Calibri" panose="020F0502020204030204" pitchFamily="34" charset="0"/>
                <a:cs typeface="Calibri" panose="020F0502020204030204" pitchFamily="34" charset="0"/>
              </a:rPr>
              <a:t>: 300 }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 $inc</a:t>
            </a:r>
            <a:r>
              <a:rPr lang="en-US" sz="2200" dirty="0" smtClean="0">
                <a:solidFill>
                  <a:srgbClr val="FC6F0D"/>
                </a:solidFill>
                <a:latin typeface="Calibri" panose="020F0502020204030204" pitchFamily="34" charset="0"/>
                <a:cs typeface="Calibri" panose="020F0502020204030204" pitchFamily="34" charset="0"/>
              </a:rPr>
              <a:t>: { sal</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1 } </a:t>
            </a:r>
            <a:r>
              <a:rPr lang="en-US" sz="220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$unset</a:t>
            </a:r>
            <a:endParaRPr lang="en-US" dirty="0"/>
          </a:p>
        </p:txBody>
      </p:sp>
    </p:spTree>
    <p:extLst>
      <p:ext uri="{BB962C8B-B14F-4D97-AF65-F5344CB8AC3E}">
        <p14:creationId xmlns:p14="http://schemas.microsoft.com/office/powerpoint/2010/main" val="107200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$unset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a:t>
            </a:r>
            <a:r>
              <a:rPr lang="en-US" sz="2200" dirty="0" smtClean="0">
                <a:solidFill>
                  <a:srgbClr val="FC6F0D"/>
                </a:solidFill>
                <a:latin typeface="Calibri" panose="020F0502020204030204" pitchFamily="34" charset="0"/>
                <a:cs typeface="Calibri" panose="020F0502020204030204" pitchFamily="34" charset="0"/>
              </a:rPr>
              <a:t>({ename: </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saleel'}, </a:t>
            </a:r>
            <a:r>
              <a:rPr lang="en-US" sz="2200" dirty="0">
                <a:solidFill>
                  <a:srgbClr val="FC6F0D"/>
                </a:solidFill>
                <a:latin typeface="Calibri" panose="020F0502020204030204" pitchFamily="34" charset="0"/>
                <a:cs typeface="Calibri" panose="020F0502020204030204" pitchFamily="34" charset="0"/>
              </a:rPr>
              <a:t>{$unset: {comm: 0, ename: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0}})</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db.emp.updateOne({</a:t>
            </a:r>
            <a:r>
              <a:rPr lang="en-US" sz="2200" dirty="0">
                <a:solidFill>
                  <a:srgbClr val="FC6F0D"/>
                </a:solidFill>
                <a:latin typeface="Calibri" panose="020F0502020204030204" pitchFamily="34" charset="0"/>
                <a:cs typeface="Calibri" panose="020F0502020204030204" pitchFamily="34" charset="0"/>
              </a:rPr>
              <a:t>ename: 'saleel'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{$unset: {comm</a:t>
            </a:r>
            <a:r>
              <a:rPr lang="en-US" sz="2200" dirty="0" smtClean="0">
                <a:solidFill>
                  <a:srgbClr val="FC6F0D"/>
                </a:solidFill>
                <a:latin typeface="Calibri" panose="020F0502020204030204" pitchFamily="34" charset="0"/>
                <a:cs typeface="Calibri" panose="020F0502020204030204" pitchFamily="34" charset="0"/>
              </a:rPr>
              <a:t>: 0</a:t>
            </a:r>
            <a:r>
              <a:rPr lang="en-US" sz="2200" dirty="0">
                <a:solidFill>
                  <a:srgbClr val="FC6F0D"/>
                </a:solidFill>
                <a:latin typeface="Calibri" panose="020F0502020204030204" pitchFamily="34" charset="0"/>
                <a:cs typeface="Calibri" panose="020F0502020204030204" pitchFamily="34" charset="0"/>
              </a:rPr>
              <a:t>, ename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db.emp.updateMany({</a:t>
            </a:r>
            <a:r>
              <a:rPr lang="en-US" sz="2200" dirty="0">
                <a:solidFill>
                  <a:srgbClr val="FC6F0D"/>
                </a:solidFill>
                <a:latin typeface="Calibri" panose="020F0502020204030204" pitchFamily="34" charset="0"/>
                <a:cs typeface="Calibri" panose="020F0502020204030204" pitchFamily="34" charset="0"/>
              </a:rPr>
              <a:t>ename: 'saleel'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{$unset: {comm: 0, ename: '', sal: 0}})</a:t>
            </a:r>
          </a:p>
        </p:txBody>
      </p:sp>
    </p:spTree>
    <p:extLst>
      <p:ext uri="{BB962C8B-B14F-4D97-AF65-F5344CB8AC3E}">
        <p14:creationId xmlns:p14="http://schemas.microsoft.com/office/powerpoint/2010/main" val="362065747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99832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db.emp.replaceOne</a:t>
            </a:r>
            <a:r>
              <a:rPr lang="en-US" sz="2200" dirty="0">
                <a:solidFill>
                  <a:srgbClr val="FC6F0D"/>
                </a:solidFill>
                <a:latin typeface="Calibri" panose="020F0502020204030204" pitchFamily="34" charset="0"/>
                <a:cs typeface="Calibri" panose="020F0502020204030204" pitchFamily="34" charset="0"/>
              </a:rPr>
              <a:t>({ename</a:t>
            </a:r>
            <a:r>
              <a:rPr lang="en-US" sz="2200" dirty="0" smtClean="0">
                <a:solidFill>
                  <a:srgbClr val="FC6F0D"/>
                </a:solidFill>
                <a:latin typeface="Calibri" panose="020F0502020204030204" pitchFamily="34" charset="0"/>
                <a:cs typeface="Calibri" panose="020F0502020204030204" pitchFamily="34" charset="0"/>
              </a:rPr>
              <a:t>: 'saleel</a:t>
            </a:r>
            <a:r>
              <a:rPr lang="en-US" sz="2200" dirty="0">
                <a:solidFill>
                  <a:srgbClr val="FC6F0D"/>
                </a:solidFill>
                <a:latin typeface="Calibri" panose="020F0502020204030204" pitchFamily="34" charset="0"/>
                <a:cs typeface="Calibri" panose="020F0502020204030204" pitchFamily="34" charset="0"/>
              </a:rPr>
              <a:t>'}, {x</a:t>
            </a:r>
            <a:r>
              <a:rPr lang="en-US" sz="2200" dirty="0" smtClean="0">
                <a:solidFill>
                  <a:srgbClr val="FC6F0D"/>
                </a:solidFill>
                <a:latin typeface="Calibri" panose="020F0502020204030204" pitchFamily="34" charset="0"/>
                <a:cs typeface="Calibri" panose="020F0502020204030204" pitchFamily="34" charset="0"/>
              </a:rPr>
              <a:t>: 500</a:t>
            </a:r>
            <a:r>
              <a:rPr lang="en-US" sz="2200" dirty="0">
                <a:solidFill>
                  <a:srgbClr val="FC6F0D"/>
                </a:solidFill>
                <a:latin typeface="Calibri" panose="020F0502020204030204" pitchFamily="34" charset="0"/>
                <a:cs typeface="Calibri" panose="020F0502020204030204" pitchFamily="34" charset="0"/>
              </a:rPr>
              <a:t>, y</a:t>
            </a:r>
            <a:r>
              <a:rPr lang="en-US" sz="2200" dirty="0" smtClean="0">
                <a:solidFill>
                  <a:srgbClr val="FC6F0D"/>
                </a:solidFill>
                <a:latin typeface="Calibri" panose="020F0502020204030204" pitchFamily="34" charset="0"/>
                <a:cs typeface="Calibri" panose="020F0502020204030204" pitchFamily="34" charset="0"/>
              </a:rPr>
              <a:t>: 500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1911446"/>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68386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db.collection.deleteOne({&lt;filter&gt;})</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286000"/>
            <a:ext cx="8766212"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db.emp.deleteOne({})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db.emp.deleteOne</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'manager'})</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2526490"/>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2054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db.collection.deleteMany({&lt;filter&gt;})</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286000"/>
            <a:ext cx="8766212"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'manager'})</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0501043"/>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gridCol w="1295400"/>
                <a:gridCol w="1295400"/>
                <a:gridCol w="1295400"/>
                <a:gridCol w="1143000"/>
                <a:gridCol w="1295400"/>
                <a:gridCol w="838200"/>
                <a:gridCol w="838200"/>
              </a:tblGrid>
              <a:tr h="370840">
                <a:tc>
                  <a:txBody>
                    <a:bodyPr/>
                    <a:lstStyle/>
                    <a:p>
                      <a:pPr algn="ctr"/>
                      <a:r>
                        <a:rPr lang="en-US" sz="2200" dirty="0" smtClean="0">
                          <a:solidFill>
                            <a:srgbClr val="FF0000"/>
                          </a:solidFill>
                        </a:rPr>
                        <a:t>$match</a:t>
                      </a:r>
                    </a:p>
                    <a:p>
                      <a:pPr algn="ctr"/>
                      <a:r>
                        <a:rPr lang="en-US" sz="1600" dirty="0" smtClean="0">
                          <a:solidFill>
                            <a:srgbClr val="ECD540"/>
                          </a:solidFill>
                        </a:rPr>
                        <a:t>WHERE</a:t>
                      </a:r>
                    </a:p>
                    <a:p>
                      <a:pPr algn="ctr"/>
                      <a:r>
                        <a:rPr lang="en-US" sz="1600" dirty="0" smtClean="0">
                          <a:solidFill>
                            <a:srgbClr val="ECD540"/>
                          </a:solidFill>
                        </a:rPr>
                        <a:t>clause</a:t>
                      </a:r>
                      <a:endParaRPr lang="en-US" sz="1600" dirty="0">
                        <a:solidFill>
                          <a:srgbClr val="ECD54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$match</a:t>
                      </a:r>
                    </a:p>
                    <a:p>
                      <a:pPr algn="ctr"/>
                      <a:r>
                        <a:rPr lang="en-US" sz="1600" dirty="0" smtClean="0">
                          <a:solidFill>
                            <a:srgbClr val="ECD540"/>
                          </a:solidFill>
                        </a:rPr>
                        <a:t>HAVING</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$sort</a:t>
                      </a:r>
                    </a:p>
                    <a:p>
                      <a:pPr algn="ctr"/>
                      <a:r>
                        <a:rPr lang="en-US" sz="1600" dirty="0" smtClean="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$limit</a:t>
                      </a:r>
                    </a:p>
                    <a:p>
                      <a:pPr algn="ctr"/>
                      <a:r>
                        <a:rPr lang="en-US" sz="1600" dirty="0" smtClean="0">
                          <a:solidFill>
                            <a:srgbClr val="ECD540"/>
                          </a:solidFill>
                        </a:rPr>
                        <a:t>TOP</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a:t>
            </a:r>
            <a:r>
              <a:rPr lang="en-US" dirty="0" smtClean="0">
                <a:solidFill>
                  <a:srgbClr val="049DC8"/>
                </a:solidFill>
                <a:latin typeface="Consolas" panose="020B0609020204030204" pitchFamily="49" charset="0"/>
                <a:cs typeface="Calibri" panose="020F0502020204030204" pitchFamily="34" charset="0"/>
              </a:rPr>
              <a:t>stage1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stage2</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stage3</a:t>
            </a:r>
            <a:r>
              <a:rPr lang="en-US" dirty="0">
                <a:solidFill>
                  <a:srgbClr val="049DC8"/>
                </a:solidFill>
                <a:latin typeface="Consolas" panose="020B0609020204030204" pitchFamily="49" charset="0"/>
                <a:cs typeface="Calibri" panose="020F0502020204030204" pitchFamily="34" charset="0"/>
              </a:rPr>
              <a:t>&gt; </a:t>
            </a:r>
            <a:r>
              <a:rPr lang="en-US" dirty="0" smtClean="0">
                <a:solidFill>
                  <a:srgbClr val="049DC8"/>
                </a:solidFill>
                <a:latin typeface="Consolas" panose="020B0609020204030204" pitchFamily="49" charset="0"/>
                <a:cs typeface="Calibri" panose="020F0502020204030204" pitchFamily="34" charset="0"/>
              </a:rPr>
              <a:t>} ... </a:t>
            </a:r>
            <a:r>
              <a:rPr lang="en-US" dirty="0">
                <a:solidFill>
                  <a:srgbClr val="049DC8"/>
                </a:solidFill>
                <a:latin typeface="Consolas" panose="020B0609020204030204" pitchFamily="49" charset="0"/>
                <a:cs typeface="Calibri" panose="020F0502020204030204" pitchFamily="34" charset="0"/>
              </a:rPr>
              <a:t>, { &lt;</a:t>
            </a:r>
            <a:r>
              <a:rPr lang="en-US" dirty="0" smtClean="0">
                <a:solidFill>
                  <a:srgbClr val="049DC8"/>
                </a:solidFill>
                <a:latin typeface="Consolas" panose="020B0609020204030204" pitchFamily="49" charset="0"/>
                <a:cs typeface="Calibri" panose="020F0502020204030204" pitchFamily="34" charset="0"/>
              </a:rPr>
              <a:t>stageN&gt; </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gridCol w="1295400"/>
                <a:gridCol w="1295400"/>
                <a:gridCol w="1295400"/>
                <a:gridCol w="1143000"/>
                <a:gridCol w="1295400"/>
                <a:gridCol w="838200"/>
                <a:gridCol w="838200"/>
              </a:tblGrid>
              <a:tr h="370840">
                <a:tc>
                  <a:txBody>
                    <a:bodyPr/>
                    <a:lstStyle/>
                    <a:p>
                      <a:pPr algn="ctr"/>
                      <a:r>
                        <a:rPr lang="en-US" sz="2200" dirty="0" smtClean="0">
                          <a:solidFill>
                            <a:srgbClr val="FF0000"/>
                          </a:solidFill>
                        </a:rPr>
                        <a:t>$match</a:t>
                      </a:r>
                    </a:p>
                    <a:p>
                      <a:pPr algn="ctr"/>
                      <a:r>
                        <a:rPr lang="en-US" sz="1600" dirty="0" smtClean="0">
                          <a:solidFill>
                            <a:srgbClr val="ECD540"/>
                          </a:solidFill>
                        </a:rPr>
                        <a:t>WHERE</a:t>
                      </a:r>
                    </a:p>
                    <a:p>
                      <a:pPr algn="ctr"/>
                      <a:r>
                        <a:rPr lang="en-US" sz="1600" dirty="0" smtClean="0">
                          <a:solidFill>
                            <a:srgbClr val="ECD540"/>
                          </a:solidFill>
                        </a:rPr>
                        <a:t>clause</a:t>
                      </a:r>
                      <a:endParaRPr lang="en-US" sz="1600" dirty="0">
                        <a:solidFill>
                          <a:srgbClr val="ECD54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$match</a:t>
                      </a:r>
                    </a:p>
                    <a:p>
                      <a:pPr algn="ctr"/>
                      <a:r>
                        <a:rPr lang="en-US" sz="1600" dirty="0" smtClean="0">
                          <a:solidFill>
                            <a:srgbClr val="ECD540"/>
                          </a:solidFill>
                        </a:rPr>
                        <a:t>HAVING</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$sort</a:t>
                      </a:r>
                    </a:p>
                    <a:p>
                      <a:pPr algn="ctr"/>
                      <a:r>
                        <a:rPr lang="en-US" sz="1600" dirty="0" smtClean="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$limit</a:t>
                      </a:r>
                    </a:p>
                    <a:p>
                      <a:pPr algn="ctr"/>
                      <a:r>
                        <a:rPr lang="en-US" sz="1600" dirty="0" smtClean="0">
                          <a:solidFill>
                            <a:srgbClr val="ECD540"/>
                          </a:solidFill>
                        </a:rPr>
                        <a:t>TOP</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r>
              <a:rPr lang="en-US" dirty="0" smtClean="0"/>
              <a:t>.</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 $&lt;stageOperator&gt; : { } }</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91547" y="5486400"/>
            <a:ext cx="8845624" cy="461665"/>
          </a:xfrm>
          <a:prstGeom prst="rect">
            <a:avLst/>
          </a:prstGeom>
        </p:spPr>
        <p:txBody>
          <a:bodyPr wrap="square">
            <a:spAutoFit/>
          </a:bodyPr>
          <a:lstStyle/>
          <a:p>
            <a:r>
              <a:rPr lang="en-US" dirty="0"/>
              <a:t>Each </a:t>
            </a:r>
            <a:r>
              <a:rPr lang="en-US" dirty="0" smtClean="0"/>
              <a:t>aggregation expression starts with </a:t>
            </a:r>
            <a:r>
              <a:rPr lang="en-US" sz="2400" dirty="0" smtClean="0">
                <a:solidFill>
                  <a:srgbClr val="B22251"/>
                </a:solidFill>
              </a:rPr>
              <a:t>$ </a:t>
            </a:r>
            <a:r>
              <a:rPr lang="en-US" dirty="0"/>
              <a:t>sign</a:t>
            </a:r>
            <a:r>
              <a:rPr lang="en-US" dirty="0" smtClean="0"/>
              <a:t>.</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'$&lt;fieldName&gt;'</a:t>
            </a:r>
            <a:endParaRPr lang="en-US" dirty="0">
              <a:solidFill>
                <a:srgbClr val="049DC8"/>
              </a:solidFill>
              <a:latin typeface="Consolas" panose="020B0609020204030204" pitchFamily="49" charset="0"/>
              <a:cs typeface="Calibri" panose="020F0502020204030204" pitchFamily="34" charset="0"/>
            </a:endParaRP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$group </a:t>
            </a:r>
            <a:r>
              <a:rPr lang="en-US" sz="2200" dirty="0">
                <a:solidFill>
                  <a:srgbClr val="FC6F0D"/>
                </a:solidFill>
                <a:latin typeface="Calibri" panose="020F0502020204030204" pitchFamily="34" charset="0"/>
                <a:cs typeface="Calibri" panose="020F0502020204030204" pitchFamily="34" charset="0"/>
              </a:rPr>
              <a:t>: { </a:t>
            </a:r>
            <a:r>
              <a:rPr lang="en-US" sz="2200" dirty="0" smtClean="0">
                <a:solidFill>
                  <a:srgbClr val="FC6F0D"/>
                </a:solidFill>
                <a:latin typeface="Calibri" panose="020F0502020204030204" pitchFamily="34" charset="0"/>
                <a:cs typeface="Calibri" panose="020F0502020204030204" pitchFamily="34" charset="0"/>
              </a:rPr>
              <a:t>_id : '$job'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gridCol w="4392013"/>
              </a:tblGrid>
              <a:tr h="370840">
                <a:tc gridSpan="2">
                  <a:txBody>
                    <a:bodyPr/>
                    <a:lstStyle/>
                    <a:p>
                      <a:r>
                        <a:rPr kumimoji="0" lang="en-US" sz="2000" b="1" kern="1200" dirty="0" smtClean="0">
                          <a:solidFill>
                            <a:srgbClr val="DFE100"/>
                          </a:solidFill>
                          <a:latin typeface="+mn-lt"/>
                          <a:ea typeface="+mn-ea"/>
                          <a:cs typeface="+mn-cs"/>
                        </a:rPr>
                        <a:t>Stage Operators</a:t>
                      </a:r>
                      <a:endParaRPr kumimoji="0" lang="en-US" sz="2000" b="1" kern="1200" dirty="0">
                        <a:solidFill>
                          <a:srgbClr val="DFE100"/>
                        </a:solidFill>
                        <a:latin typeface="+mn-lt"/>
                        <a:ea typeface="+mn-ea"/>
                        <a:cs typeface="+mn-cs"/>
                      </a:endParaRPr>
                    </a:p>
                  </a:txBody>
                  <a:tcPr/>
                </a:tc>
                <a:tc hMerge="1">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$match</a:t>
                      </a:r>
                    </a:p>
                  </a:txBody>
                  <a:tcPr/>
                </a:tc>
                <a:tc>
                  <a:txBody>
                    <a:bodyPr/>
                    <a:lstStyle/>
                    <a:p>
                      <a:r>
                        <a:rPr kumimoji="0" lang="en-US" kern="1200" dirty="0" smtClean="0">
                          <a:solidFill>
                            <a:srgbClr val="036883"/>
                          </a:solidFill>
                          <a:latin typeface="+mn-lt"/>
                          <a:ea typeface="+mn-ea"/>
                          <a:cs typeface="+mn-cs"/>
                        </a:rPr>
                        <a:t>  $sort  </a:t>
                      </a:r>
                      <a:endParaRPr kumimoji="0" lang="en-US" kern="1200" dirty="0">
                        <a:solidFill>
                          <a:srgbClr val="036883"/>
                        </a:solidFill>
                        <a:latin typeface="+mn-lt"/>
                        <a:ea typeface="+mn-ea"/>
                        <a:cs typeface="+mn-cs"/>
                      </a:endParaRPr>
                    </a:p>
                  </a:txBody>
                  <a:tcPr/>
                </a:tc>
              </a:tr>
              <a:tr h="370840">
                <a:tc>
                  <a:txBody>
                    <a:bodyPr/>
                    <a:lstStyle/>
                    <a:p>
                      <a:r>
                        <a:rPr kumimoji="0" lang="en-US" kern="1200" dirty="0" smtClean="0">
                          <a:solidFill>
                            <a:srgbClr val="036883"/>
                          </a:solidFill>
                          <a:latin typeface="+mn-lt"/>
                          <a:ea typeface="+mn-ea"/>
                          <a:cs typeface="+mn-cs"/>
                        </a:rPr>
                        <a:t>  $project</a:t>
                      </a:r>
                      <a:endParaRPr kumimoji="0" lang="en-US" kern="1200" dirty="0">
                        <a:solidFill>
                          <a:srgbClr val="036883"/>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$limit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$unwind</a:t>
                      </a:r>
                    </a:p>
                  </a:txBody>
                  <a:tcPr/>
                </a:tc>
                <a:tc>
                  <a:txBody>
                    <a:bodyPr/>
                    <a:lstStyle/>
                    <a:p>
                      <a:r>
                        <a:rPr kumimoji="0" lang="en-US" kern="1200" dirty="0" smtClean="0">
                          <a:solidFill>
                            <a:srgbClr val="036883"/>
                          </a:solidFill>
                          <a:latin typeface="+mn-lt"/>
                          <a:ea typeface="+mn-ea"/>
                          <a:cs typeface="+mn-cs"/>
                        </a:rPr>
                        <a:t>  $skip</a:t>
                      </a:r>
                      <a:endParaRPr kumimoji="0" lang="en-US" kern="1200" dirty="0">
                        <a:solidFill>
                          <a:srgbClr val="036883"/>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$group</a:t>
                      </a:r>
                    </a:p>
                  </a:txBody>
                  <a:tcPr/>
                </a:tc>
                <a:tc>
                  <a:txBody>
                    <a:bodyPr/>
                    <a:lstStyle/>
                    <a:p>
                      <a:r>
                        <a:rPr kumimoji="0" lang="en-US" kern="1200" dirty="0" smtClean="0">
                          <a:solidFill>
                            <a:srgbClr val="036883"/>
                          </a:solidFill>
                          <a:latin typeface="+mn-lt"/>
                          <a:ea typeface="+mn-ea"/>
                          <a:cs typeface="+mn-cs"/>
                        </a:rPr>
                        <a:t>  $count</a:t>
                      </a:r>
                      <a:endParaRPr kumimoji="0" lang="en-US" kern="1200" dirty="0">
                        <a:solidFill>
                          <a:srgbClr val="036883"/>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tr>
            </a:tbl>
          </a:graphicData>
        </a:graphic>
      </p:graphicFrame>
    </p:spTree>
    <p:extLst>
      <p:ext uri="{BB962C8B-B14F-4D97-AF65-F5344CB8AC3E}">
        <p14:creationId xmlns:p14="http://schemas.microsoft.com/office/powerpoint/2010/main" val="1866675376"/>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$match</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17006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a:t>
            </a:r>
            <a:r>
              <a:rPr lang="en-US" sz="2200" dirty="0" smtClean="0">
                <a:solidFill>
                  <a:srgbClr val="FC6F0D"/>
                </a:solidFill>
                <a:latin typeface="Calibri" panose="020F0502020204030204" pitchFamily="34" charset="0"/>
                <a:cs typeface="Calibri" panose="020F0502020204030204" pitchFamily="34" charset="0"/>
              </a:rPr>
              <a:t>{job: 'manager'}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{comm: </a:t>
            </a:r>
            <a:r>
              <a:rPr lang="en-US" sz="2200" dirty="0" smtClean="0">
                <a:solidFill>
                  <a:srgbClr val="FC6F0D"/>
                </a:solidFill>
                <a:latin typeface="Calibri" panose="020F0502020204030204" pitchFamily="34" charset="0"/>
                <a:cs typeface="Calibri" panose="020F0502020204030204" pitchFamily="34" charset="0"/>
              </a:rPr>
              <a:t>{$</a:t>
            </a:r>
            <a:r>
              <a:rPr lang="en-US" sz="2200" dirty="0">
                <a:solidFill>
                  <a:srgbClr val="FC6F0D"/>
                </a:solidFill>
                <a:latin typeface="Calibri" panose="020F0502020204030204" pitchFamily="34" charset="0"/>
                <a:cs typeface="Calibri" panose="020F0502020204030204" pitchFamily="34" charset="0"/>
              </a:rPr>
              <a:t>eq</a:t>
            </a:r>
            <a:r>
              <a:rPr lang="en-US" sz="2200" dirty="0" smtClean="0">
                <a:solidFill>
                  <a:srgbClr val="FC6F0D"/>
                </a:solidFill>
                <a:latin typeface="Calibri" panose="020F0502020204030204" pitchFamily="34" charset="0"/>
                <a:cs typeface="Calibri" panose="020F0502020204030204" pitchFamily="34" charset="0"/>
              </a:rPr>
              <a:t>: null}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match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gt</a:t>
            </a:r>
            <a:r>
              <a:rPr lang="en-US" sz="2200" dirty="0" smtClean="0">
                <a:solidFill>
                  <a:srgbClr val="FC6F0D"/>
                </a:solidFill>
                <a:latin typeface="Calibri" panose="020F0502020204030204" pitchFamily="34" charset="0"/>
                <a:cs typeface="Calibri" panose="020F0502020204030204" pitchFamily="34" charset="0"/>
              </a:rPr>
              <a:t>: 4000} }},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job', count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a:t>
            </a:r>
            <a:r>
              <a:rPr lang="en-US" sz="2200" dirty="0" smtClean="0">
                <a:solidFill>
                  <a:srgbClr val="FC6F0D"/>
                </a:solidFill>
                <a:latin typeface="Calibri" panose="020F0502020204030204" pitchFamily="34" charset="0"/>
                <a:cs typeface="Calibri" panose="020F0502020204030204" pitchFamily="34" charset="0"/>
              </a:rPr>
              <a:t>{favouriteFruit</a:t>
            </a:r>
            <a:r>
              <a:rPr lang="en-US" sz="2200" dirty="0">
                <a:solidFill>
                  <a:srgbClr val="FC6F0D"/>
                </a:solidFill>
                <a:latin typeface="Calibri" panose="020F0502020204030204" pitchFamily="34" charset="0"/>
                <a:cs typeface="Calibri" panose="020F0502020204030204" pitchFamily="34" charset="0"/>
              </a:rPr>
              <a:t>: {$size</a:t>
            </a:r>
            <a:r>
              <a:rPr lang="en-US" sz="2200" dirty="0" smtClean="0">
                <a:solidFill>
                  <a:srgbClr val="FC6F0D"/>
                </a:solidFill>
                <a:latin typeface="Calibri" panose="020F0502020204030204" pitchFamily="34" charset="0"/>
                <a:cs typeface="Calibri" panose="020F0502020204030204" pitchFamily="34" charset="0"/>
              </a:rPr>
              <a:t>: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'favouriteFruit.0</a:t>
            </a:r>
            <a:r>
              <a:rPr lang="en-US" sz="2200" dirty="0" smtClean="0">
                <a:solidFill>
                  <a:srgbClr val="FC6F0D"/>
                </a:solidFill>
                <a:latin typeface="Calibri" panose="020F0502020204030204" pitchFamily="34" charset="0"/>
                <a:cs typeface="Calibri" panose="020F0502020204030204" pitchFamily="34" charset="0"/>
              </a:rPr>
              <a:t>': 'Orange'} }, </a:t>
            </a:r>
            <a:r>
              <a:rPr lang="en-US" sz="2200" dirty="0">
                <a:solidFill>
                  <a:srgbClr val="FC6F0D"/>
                </a:solidFill>
                <a:latin typeface="Calibri" panose="020F0502020204030204" pitchFamily="34" charset="0"/>
                <a:cs typeface="Calibri" panose="020F0502020204030204" pitchFamily="34" charset="0"/>
              </a:rPr>
              <a:t>{$project: {favouriteFruit</a:t>
            </a:r>
            <a:r>
              <a:rPr lang="en-US" sz="2200" dirty="0" smtClean="0">
                <a:solidFill>
                  <a:srgbClr val="FC6F0D"/>
                </a:solidFill>
                <a:latin typeface="Calibri" panose="020F0502020204030204" pitchFamily="34" charset="0"/>
                <a:cs typeface="Calibri" panose="020F0502020204030204" pitchFamily="34" charset="0"/>
              </a:rPr>
              <a:t>: true}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9613923"/>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$project</a:t>
            </a:r>
            <a:endParaRPr lang="en-US" dirty="0"/>
          </a:p>
        </p:txBody>
      </p:sp>
      <p:sp>
        <p:nvSpPr>
          <p:cNvPr id="4" name="Rectangle 3"/>
          <p:cNvSpPr/>
          <p:nvPr/>
        </p:nvSpPr>
        <p:spPr>
          <a:xfrm>
            <a:off x="419100" y="304800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630338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 ename</a:t>
            </a:r>
            <a:r>
              <a:rPr lang="en-US" sz="2200" dirty="0" smtClean="0">
                <a:solidFill>
                  <a:srgbClr val="FC6F0D"/>
                </a:solidFill>
                <a:latin typeface="Calibri" panose="020F0502020204030204" pitchFamily="34" charset="0"/>
                <a:cs typeface="Calibri" panose="020F0502020204030204" pitchFamily="34" charset="0"/>
              </a:rPr>
              <a:t>: true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{_id</a:t>
            </a:r>
            <a:r>
              <a:rPr lang="en-US" sz="2200" dirty="0" smtClean="0">
                <a:solidFill>
                  <a:srgbClr val="FC6F0D"/>
                </a:solidFill>
                <a:latin typeface="Calibri" panose="020F0502020204030204" pitchFamily="34" charset="0"/>
                <a:cs typeface="Calibri" panose="020F0502020204030204" pitchFamily="34" charset="0"/>
              </a:rPr>
              <a:t>: false</a:t>
            </a:r>
            <a:r>
              <a:rPr lang="en-US" sz="2200" dirty="0">
                <a:solidFill>
                  <a:srgbClr val="FC6F0D"/>
                </a:solidFill>
                <a:latin typeface="Calibri" panose="020F0502020204030204" pitchFamily="34" charset="0"/>
                <a:cs typeface="Calibri" panose="020F0502020204030204" pitchFamily="34" charset="0"/>
              </a:rPr>
              <a: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sm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a:t>
            </a:r>
            <a:endParaRPr lang="en-US" sz="2200" dirty="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false, sal: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xx: {$max</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'$comm'] </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{$project :{_</a:t>
            </a:r>
            <a:r>
              <a:rPr lang="en-US" sz="2200" dirty="0">
                <a:solidFill>
                  <a:srgbClr val="FC6F0D"/>
                </a:solidFill>
                <a:latin typeface="Calibri" panose="020F0502020204030204" pitchFamily="34" charset="0"/>
                <a:cs typeface="Calibri" panose="020F0502020204030204" pitchFamily="34" charset="0"/>
              </a:rPr>
              <a:t>id: false, indexID: true, favouriteFruit: {$size: '$favouriteFruit'} } } ])</a:t>
            </a:r>
            <a:endParaRPr lang="en-US" sz="2200" dirty="0" smtClean="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786932"/>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arithmetic expression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65053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gridCol w="7829268"/>
              </a:tblGrid>
              <a:tr h="459556">
                <a:tc gridSpan="2">
                  <a:txBody>
                    <a:bodyPr/>
                    <a:lstStyle/>
                    <a:p>
                      <a:r>
                        <a:rPr kumimoji="0" lang="en-US" sz="2000" b="1" kern="1200" dirty="0" smtClean="0">
                          <a:solidFill>
                            <a:srgbClr val="DFE100"/>
                          </a:solidFill>
                          <a:latin typeface="+mn-lt"/>
                          <a:ea typeface="+mn-ea"/>
                          <a:cs typeface="+mn-cs"/>
                        </a:rPr>
                        <a:t>Arithmetic expressions</a:t>
                      </a:r>
                      <a:endParaRPr kumimoji="0" lang="en-US" sz="2000" b="1" kern="1200" dirty="0">
                        <a:solidFill>
                          <a:srgbClr val="DFE100"/>
                        </a:solidFill>
                        <a:latin typeface="+mn-lt"/>
                        <a:ea typeface="+mn-ea"/>
                        <a:cs typeface="+mn-cs"/>
                      </a:endParaRP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tr>
              <a:tr h="424206">
                <a:tc>
                  <a:txBody>
                    <a:bodyPr/>
                    <a:lstStyle/>
                    <a:p>
                      <a:r>
                        <a:rPr lang="en-US" u="none" dirty="0" smtClean="0"/>
                        <a:t> </a:t>
                      </a:r>
                      <a:r>
                        <a:rPr kumimoji="0" lang="en-US" kern="1200" dirty="0" smtClean="0">
                          <a:solidFill>
                            <a:srgbClr val="036883"/>
                          </a:solidFill>
                          <a:latin typeface="+mn-lt"/>
                          <a:ea typeface="+mn-ea"/>
                          <a:cs typeface="+mn-cs"/>
                        </a:rPr>
                        <a:t>$abs</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$abs: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 $add</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$add: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$subtract</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$subtract: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$multiply</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$multiply: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$divide</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$divide: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$mod</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$mod: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$trunc</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$trunc: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{$project : { op: { $</a:t>
            </a:r>
            <a:r>
              <a:rPr lang="en-US" sz="2200" dirty="0">
                <a:solidFill>
                  <a:srgbClr val="FC6F0D"/>
                </a:solidFill>
                <a:latin typeface="Calibri" panose="020F0502020204030204" pitchFamily="34" charset="0"/>
                <a:cs typeface="Calibri" panose="020F0502020204030204" pitchFamily="34" charset="0"/>
              </a:rPr>
              <a:t>trunc</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a:t>
            </a:r>
            <a:r>
              <a:rPr lang="en-US" sz="2200" dirty="0">
                <a:solidFill>
                  <a:srgbClr val="FC6F0D"/>
                </a:solidFill>
                <a:latin typeface="Calibri" panose="020F0502020204030204" pitchFamily="34" charset="0"/>
                <a:cs typeface="Calibri" panose="020F0502020204030204" pitchFamily="34" charset="0"/>
              </a:rPr>
              <a:t>project: {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op : { $</a:t>
            </a:r>
            <a:r>
              <a:rPr lang="en-US" sz="2200" dirty="0">
                <a:solidFill>
                  <a:srgbClr val="FC6F0D"/>
                </a:solidFill>
                <a:latin typeface="Calibri" panose="020F0502020204030204" pitchFamily="34" charset="0"/>
                <a:cs typeface="Calibri" panose="020F0502020204030204" pitchFamily="34" charset="0"/>
              </a:rPr>
              <a:t>add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1000] } } } ])</a:t>
            </a:r>
          </a:p>
        </p:txBody>
      </p:sp>
    </p:spTree>
    <p:extLst>
      <p:ext uri="{BB962C8B-B14F-4D97-AF65-F5344CB8AC3E}">
        <p14:creationId xmlns:p14="http://schemas.microsoft.com/office/powerpoint/2010/main" val="1048552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t>
            </a:r>
            <a:r>
              <a:rPr lang="en-IN" dirty="0" smtClean="0"/>
              <a:t>ifNull(), $toUpper, $toLower, $concat, …</a:t>
            </a:r>
            <a:endParaRPr lang="en-US" dirty="0"/>
          </a:p>
        </p:txBody>
      </p:sp>
      <p:sp>
        <p:nvSpPr>
          <p:cNvPr id="3" name="Rectangle 2"/>
          <p:cNvSpPr/>
          <p:nvPr/>
        </p:nvSpPr>
        <p:spPr>
          <a:xfrm>
            <a:off x="419100" y="358140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598028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a:t>
            </a:r>
            <a:r>
              <a:rPr lang="en-IN" sz="3200" b="1" i="1" dirty="0" smtClean="0">
                <a:solidFill>
                  <a:srgbClr val="FFFF00"/>
                </a:solidFill>
                <a:latin typeface="Arial" pitchFamily="34" charset="0"/>
                <a:cs typeface="Arial" pitchFamily="34" charset="0"/>
              </a:rPr>
              <a:t>(), $toUpper(), $toLower(), $concat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tblGrid>
              <a:tr h="511629">
                <a:tc>
                  <a:txBody>
                    <a:bodyPr/>
                    <a:lstStyle/>
                    <a:p>
                      <a:r>
                        <a:rPr lang="en-US" dirty="0" smtClean="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tr>
            </a:tbl>
          </a:graphicData>
        </a:graphic>
      </p:graphicFrame>
    </p:spTree>
    <p:extLst>
      <p:ext uri="{BB962C8B-B14F-4D97-AF65-F5344CB8AC3E}">
        <p14:creationId xmlns:p14="http://schemas.microsoft.com/office/powerpoint/2010/main" val="1018135707"/>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a:t>
            </a:r>
            <a:r>
              <a:rPr lang="en-IN" sz="3200" b="1" i="1" dirty="0" smtClean="0">
                <a:solidFill>
                  <a:srgbClr val="FFFF00"/>
                </a:solidFill>
                <a:latin typeface="Arial" pitchFamily="34" charset="0"/>
                <a:cs typeface="Arial" pitchFamily="34" charset="0"/>
              </a:rPr>
              <a:t>(), $toUpper(), $toLower(), $concat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0959" y="889099"/>
            <a:ext cx="8823853" cy="3539430"/>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ifNull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'NA</a:t>
            </a:r>
            <a:r>
              <a:rPr lang="en-US" sz="2200" dirty="0" smtClean="0">
                <a:solidFill>
                  <a:srgbClr val="FC6F0D"/>
                </a:solidFill>
                <a:latin typeface="Calibri" panose="020F0502020204030204" pitchFamily="34" charset="0"/>
                <a:cs typeface="Calibri" panose="020F0502020204030204" pitchFamily="34" charset="0"/>
              </a:rPr>
              <a:t>']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"Gross Salary": </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add: ['$sal',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ifNull: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0</a:t>
            </a:r>
            <a:r>
              <a:rPr lang="en-US" sz="2200" dirty="0" smtClean="0">
                <a:solidFill>
                  <a:srgbClr val="FC6F0D"/>
                </a:solidFill>
                <a:latin typeface="Calibri" panose="020F0502020204030204" pitchFamily="34" charset="0"/>
                <a:cs typeface="Calibri" panose="020F0502020204030204" pitchFamily="34" charset="0"/>
              </a:rPr>
              <a:t>] } ] }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 ename : { $toUpper : '$ename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 ename : { $toLower : '$ename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 ename : { $concat : ['$ename', '$job</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a:t>
            </a:r>
            <a:r>
              <a:rPr lang="en-US" sz="2200" dirty="0" smtClean="0">
                <a:solidFill>
                  <a:srgbClr val="FC6F0D"/>
                </a:solidFill>
                <a:latin typeface="Calibri" panose="020F0502020204030204" pitchFamily="34" charset="0"/>
                <a:cs typeface="Calibri" panose="020F0502020204030204" pitchFamily="34" charset="0"/>
              </a:rPr>
              <a:t>{ favouriteFruit: { $</a:t>
            </a:r>
            <a:r>
              <a:rPr lang="en-US" sz="2200" dirty="0">
                <a:solidFill>
                  <a:srgbClr val="FC6F0D"/>
                </a:solidFill>
                <a:latin typeface="Calibri" panose="020F0502020204030204" pitchFamily="34" charset="0"/>
                <a:cs typeface="Calibri" panose="020F0502020204030204" pitchFamily="34" charset="0"/>
              </a:rPr>
              <a:t>size: '$favouriteFruit</a:t>
            </a:r>
            <a:r>
              <a:rPr lang="en-US" sz="2200" dirty="0" smtClean="0">
                <a:solidFill>
                  <a:srgbClr val="FC6F0D"/>
                </a:solidFill>
                <a:latin typeface="Calibri" panose="020F0502020204030204" pitchFamily="34" charset="0"/>
                <a:cs typeface="Calibri" panose="020F0502020204030204" pitchFamily="34" charset="0"/>
              </a:rPr>
              <a:t>'}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 op</a:t>
            </a:r>
            <a:r>
              <a:rPr lang="en-US" sz="2200" dirty="0">
                <a:solidFill>
                  <a:srgbClr val="FC6F0D"/>
                </a:solidFill>
                <a:latin typeface="Calibri" panose="020F0502020204030204" pitchFamily="34" charset="0"/>
                <a:cs typeface="Calibri" panose="020F0502020204030204" pitchFamily="34" charset="0"/>
              </a:rPr>
              <a:t>: { $arrayElemAt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a:t>
            </a:r>
            <a:r>
              <a:rPr lang="en-US" dirty="0" smtClean="0">
                <a:solidFill>
                  <a:srgbClr val="FFBF00"/>
                </a:solidFill>
              </a:rPr>
              <a:t>([ {$</a:t>
            </a:r>
            <a:r>
              <a:rPr lang="en-US" dirty="0">
                <a:solidFill>
                  <a:srgbClr val="FFBF00"/>
                </a:solidFill>
              </a:rPr>
              <a:t>project</a:t>
            </a:r>
            <a:r>
              <a:rPr lang="en-US" dirty="0" smtClean="0">
                <a:solidFill>
                  <a:srgbClr val="FFBF00"/>
                </a:solidFill>
              </a:rPr>
              <a:t>: { x :{ $</a:t>
            </a:r>
            <a:r>
              <a:rPr lang="en-US" dirty="0">
                <a:solidFill>
                  <a:srgbClr val="FFBF00"/>
                </a:solidFill>
              </a:rPr>
              <a:t>arrayElemAt</a:t>
            </a:r>
            <a:r>
              <a:rPr lang="en-US" dirty="0" smtClean="0">
                <a:solidFill>
                  <a:srgbClr val="FFBF00"/>
                </a:solidFill>
              </a:rPr>
              <a:t>: [ '$</a:t>
            </a:r>
            <a:r>
              <a:rPr lang="en-US" dirty="0">
                <a:solidFill>
                  <a:srgbClr val="FFBF00"/>
                </a:solidFill>
              </a:rPr>
              <a:t>favouriteFruit', 1</a:t>
            </a:r>
            <a:r>
              <a:rPr lang="en-US" dirty="0" smtClean="0">
                <a:solidFill>
                  <a:srgbClr val="FFBF00"/>
                </a:solidFill>
              </a:rPr>
              <a:t>] } } }, {$</a:t>
            </a:r>
            <a:r>
              <a:rPr lang="en-US" dirty="0">
                <a:solidFill>
                  <a:srgbClr val="FFBF00"/>
                </a:solidFill>
              </a:rPr>
              <a:t>match: </a:t>
            </a:r>
            <a:r>
              <a:rPr lang="en-US" dirty="0" smtClean="0">
                <a:solidFill>
                  <a:srgbClr val="FFBF00"/>
                </a:solidFill>
              </a:rPr>
              <a:t>{ x: 'Orange</a:t>
            </a:r>
            <a:r>
              <a:rPr lang="en-US" dirty="0">
                <a:solidFill>
                  <a:srgbClr val="FFBF00"/>
                </a:solidFill>
              </a:rPr>
              <a:t>'</a:t>
            </a:r>
            <a:r>
              <a:rPr lang="en-US" dirty="0" smtClean="0">
                <a:solidFill>
                  <a:srgbClr val="FFBF00"/>
                </a:solidFill>
              </a:rPr>
              <a:t> } } ])</a:t>
            </a:r>
            <a:endParaRPr lang="en-US" dirty="0">
              <a:solidFill>
                <a:srgbClr val="FFBF00"/>
              </a:solidFill>
            </a:endParaRPr>
          </a:p>
        </p:txBody>
      </p:sp>
    </p:spTree>
    <p:extLst>
      <p:ext uri="{BB962C8B-B14F-4D97-AF65-F5344CB8AC3E}">
        <p14:creationId xmlns:p14="http://schemas.microsoft.com/office/powerpoint/2010/main" val="1886443070"/>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date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00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date operators</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gridCol w="6861212"/>
              </a:tblGrid>
              <a:tr h="466164">
                <a:tc gridSpan="2">
                  <a:txBody>
                    <a:bodyPr/>
                    <a:lstStyle/>
                    <a:p>
                      <a:r>
                        <a:rPr kumimoji="0" lang="en-US" sz="2000" b="1" kern="1200" dirty="0" smtClean="0">
                          <a:solidFill>
                            <a:srgbClr val="DFE100"/>
                          </a:solidFill>
                          <a:latin typeface="+mn-lt"/>
                          <a:ea typeface="+mn-ea"/>
                          <a:cs typeface="+mn-cs"/>
                        </a:rPr>
                        <a:t>Date expressions</a:t>
                      </a:r>
                      <a:endParaRPr kumimoji="0" lang="en-US" sz="2000" b="1" kern="1200" dirty="0">
                        <a:solidFill>
                          <a:srgbClr val="DFE100"/>
                        </a:solidFill>
                        <a:latin typeface="+mn-lt"/>
                        <a:ea typeface="+mn-ea"/>
                        <a:cs typeface="+mn-cs"/>
                      </a:endParaRP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tr>
              <a:tr h="430306">
                <a:tc>
                  <a:txBody>
                    <a:bodyPr/>
                    <a:lstStyle/>
                    <a:p>
                      <a:r>
                        <a:rPr kumimoji="0" lang="en-US" kern="1200" dirty="0" smtClean="0">
                          <a:solidFill>
                            <a:srgbClr val="036883"/>
                          </a:solidFill>
                          <a:latin typeface="+mn-lt"/>
                          <a:ea typeface="+mn-ea"/>
                          <a:cs typeface="+mn-cs"/>
                        </a:rPr>
                        <a:t> $dayOfMonth</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$dayOfMonth: '$&lt;</a:t>
                      </a:r>
                      <a:r>
                        <a:rPr lang="en-US" sz="1800" kern="1200" dirty="0" smtClean="0">
                          <a:solidFill>
                            <a:srgbClr val="049DC8"/>
                          </a:solidFill>
                          <a:latin typeface="Consolas" panose="020B0609020204030204" pitchFamily="49" charset="0"/>
                          <a:ea typeface="+mn-ea"/>
                          <a:cs typeface="Calibri" panose="020F0502020204030204" pitchFamily="34" charset="0"/>
                        </a:rPr>
                        <a:t>dateExpr</a:t>
                      </a:r>
                      <a:r>
                        <a:rPr kumimoji="0" lang="en-US" sz="1800" kern="1200" dirty="0" smtClean="0">
                          <a:solidFill>
                            <a:srgbClr val="049DC8"/>
                          </a:solidFill>
                          <a:latin typeface="Consolas" panose="020B0609020204030204" pitchFamily="49" charset="0"/>
                          <a:ea typeface="+mn-ea"/>
                          <a:cs typeface="Calibri" panose="020F0502020204030204" pitchFamily="34" charset="0"/>
                        </a:rPr>
                        <a:t>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$dayOfWeek</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$dayOfWeek: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$dayOfYear</a:t>
                      </a: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$dayOfYear: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$month</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$month: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$week</a:t>
                      </a: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$week: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$year</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$year: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 </a:t>
            </a:r>
            <a:r>
              <a:rPr lang="en-US" sz="2200" dirty="0" smtClean="0">
                <a:solidFill>
                  <a:srgbClr val="FC6F0D"/>
                </a:solidFill>
                <a:latin typeface="Calibri" panose="020F0502020204030204" pitchFamily="34" charset="0"/>
                <a:cs typeface="Calibri" panose="020F0502020204030204" pitchFamily="34" charset="0"/>
              </a:rPr>
              <a:t>{ Day: </a:t>
            </a:r>
            <a:r>
              <a:rPr lang="en-US" sz="2200" dirty="0">
                <a:solidFill>
                  <a:srgbClr val="FC6F0D"/>
                </a:solidFill>
                <a:latin typeface="Calibri" panose="020F0502020204030204" pitchFamily="34" charset="0"/>
                <a:cs typeface="Calibri" panose="020F0502020204030204" pitchFamily="34" charset="0"/>
              </a:rPr>
              <a:t>{$dayOfMonth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hiredate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a:t>
            </a:r>
            <a:r>
              <a:rPr lang="en-US" sz="2200" dirty="0" smtClean="0">
                <a:solidFill>
                  <a:srgbClr val="FC6F0D"/>
                </a:solidFill>
                <a:latin typeface="Calibri" panose="020F0502020204030204" pitchFamily="34" charset="0"/>
                <a:cs typeface="Calibri" panose="020F0502020204030204" pitchFamily="34" charset="0"/>
              </a:rPr>
              <a:t>{ Month: {$month</a:t>
            </a:r>
            <a:r>
              <a:rPr lang="en-US" sz="2200" dirty="0">
                <a:solidFill>
                  <a:srgbClr val="FC6F0D"/>
                </a:solidFill>
                <a:latin typeface="Calibri" panose="020F0502020204030204" pitchFamily="34" charset="0"/>
                <a:cs typeface="Calibri" panose="020F0502020204030204" pitchFamily="34" charset="0"/>
              </a:rPr>
              <a:t>: '$hiredate'} } } </a:t>
            </a:r>
            <a:r>
              <a:rPr lang="en-US" sz="2200" dirty="0" smtClean="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416681910"/>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$unwind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3898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$unwind</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a:t>
            </a:r>
            <a:r>
              <a:rPr lang="en-US" dirty="0" smtClean="0">
                <a:solidFill>
                  <a:srgbClr val="049DC8"/>
                </a:solidFill>
                <a:latin typeface="Consolas" panose="020B0609020204030204" pitchFamily="49" charset="0"/>
                <a:cs typeface="Calibri" panose="020F0502020204030204" pitchFamily="34" charset="0"/>
              </a:rPr>
              <a:t>&gt;</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favouriteColor</a:t>
            </a:r>
            <a:r>
              <a:rPr lang="en-US" sz="2200" dirty="0" smtClean="0">
                <a:solidFill>
                  <a:srgbClr val="FC6F0D"/>
                </a:solidFill>
                <a:latin typeface="Calibri" panose="020F0502020204030204" pitchFamily="34" charset="0"/>
                <a:cs typeface="Calibri" panose="020F0502020204030204" pitchFamily="34" charset="0"/>
              </a:rPr>
              <a:t>: true}}, {$</a:t>
            </a:r>
            <a:r>
              <a:rPr lang="en-US" sz="2200" dirty="0">
                <a:solidFill>
                  <a:srgbClr val="FC6F0D"/>
                </a:solidFill>
                <a:latin typeface="Calibri" panose="020F0502020204030204" pitchFamily="34" charset="0"/>
                <a:cs typeface="Calibri" panose="020F0502020204030204" pitchFamily="34" charset="0"/>
              </a:rPr>
              <a:t>unwind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favouriteColor</a:t>
            </a:r>
            <a:r>
              <a:rPr lang="en-US" sz="2200" dirty="0" smtClean="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867230"/>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$group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72229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null</a:t>
            </a:r>
            <a:r>
              <a:rPr lang="en-US" sz="2200" dirty="0">
                <a:solidFill>
                  <a:srgbClr val="FC6F0D"/>
                </a:solidFill>
                <a:latin typeface="Calibri" panose="020F0502020204030204" pitchFamily="34" charset="0"/>
                <a:cs typeface="Calibri" panose="020F0502020204030204" pitchFamily="34" charset="0"/>
              </a:rPr>
              <a:t>, count: {$sum</a:t>
            </a:r>
            <a:r>
              <a:rPr lang="en-US" sz="2200" dirty="0" smtClean="0">
                <a:solidFill>
                  <a:srgbClr val="FC6F0D"/>
                </a:solidFill>
                <a:latin typeface="Calibri" panose="020F0502020204030204" pitchFamily="34" charset="0"/>
                <a:cs typeface="Calibri" panose="020F0502020204030204" pitchFamily="34" charset="0"/>
              </a:rPr>
              <a:t>: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{$group: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null, </a:t>
            </a:r>
            <a:r>
              <a:rPr lang="en-US" sz="2200" dirty="0">
                <a:solidFill>
                  <a:srgbClr val="FC6F0D"/>
                </a:solidFill>
                <a:latin typeface="Calibri" panose="020F0502020204030204" pitchFamily="34" charset="0"/>
                <a:cs typeface="Calibri" panose="020F0502020204030204" pitchFamily="34" charset="0"/>
              </a:rPr>
              <a:t>total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 "$</a:t>
            </a:r>
            <a:r>
              <a:rPr lang="en-US" sz="2200" dirty="0" smtClean="0">
                <a:solidFill>
                  <a:srgbClr val="FC6F0D"/>
                </a:solidFill>
                <a:latin typeface="Calibri" panose="020F0502020204030204" pitchFamily="34" charset="0"/>
                <a:cs typeface="Calibri" panose="020F0502020204030204" pitchFamily="34" charset="0"/>
              </a:rPr>
              <a:t>sal"}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job", count: {$</a:t>
            </a:r>
            <a:r>
              <a:rPr lang="en-US" sz="2200" dirty="0" smtClean="0">
                <a:solidFill>
                  <a:srgbClr val="FC6F0D"/>
                </a:solidFill>
                <a:latin typeface="Calibri" panose="020F0502020204030204" pitchFamily="34" charset="0"/>
                <a:cs typeface="Calibri" panose="020F0502020204030204" pitchFamily="34" charset="0"/>
              </a:rPr>
              <a:t>sum: 1} } } ])</a:t>
            </a:r>
            <a:endParaRPr lang="en-US" sz="2200" dirty="0">
              <a:solidFill>
                <a:srgbClr val="FC6F0D"/>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gridCol w="6937412"/>
              </a:tblGrid>
              <a:tr h="127000">
                <a:tc gridSpan="2">
                  <a:txBody>
                    <a:bodyPr/>
                    <a:lstStyle/>
                    <a:p>
                      <a:r>
                        <a:rPr lang="en-US" sz="2000" b="1" dirty="0" smtClean="0">
                          <a:solidFill>
                            <a:srgbClr val="DFE100"/>
                          </a:solidFill>
                        </a:rPr>
                        <a:t>Accumulator Operator  -</a:t>
                      </a:r>
                      <a:r>
                        <a:rPr lang="en-US" sz="2000" b="1" baseline="0" dirty="0" smtClean="0">
                          <a:solidFill>
                            <a:srgbClr val="DFE100"/>
                          </a:solidFill>
                        </a:rPr>
                        <a:t> </a:t>
                      </a:r>
                      <a:r>
                        <a:rPr kumimoji="0" lang="en-US" sz="2000" kern="1200" dirty="0" smtClean="0">
                          <a:solidFill>
                            <a:schemeClr val="tx1"/>
                          </a:solidFill>
                          <a:latin typeface="+mn-lt"/>
                          <a:ea typeface="+mn-ea"/>
                          <a:cs typeface="+mn-cs"/>
                        </a:rPr>
                        <a:t> [ </a:t>
                      </a:r>
                      <a:r>
                        <a:rPr kumimoji="0" lang="en-US" sz="2000" kern="1200" dirty="0" smtClean="0">
                          <a:solidFill>
                            <a:srgbClr val="C00000"/>
                          </a:solidFill>
                          <a:latin typeface="+mn-lt"/>
                          <a:ea typeface="+mn-ea"/>
                          <a:cs typeface="+mn-cs"/>
                        </a:rPr>
                        <a:t>$group  </a:t>
                      </a:r>
                      <a:r>
                        <a:rPr kumimoji="0" lang="en-US" sz="2000" kern="1200" baseline="0" dirty="0" smtClean="0">
                          <a:solidFill>
                            <a:schemeClr val="tx1"/>
                          </a:solidFill>
                          <a:latin typeface="+mn-lt"/>
                          <a:ea typeface="+mn-ea"/>
                          <a:cs typeface="+mn-cs"/>
                        </a:rPr>
                        <a:t>and </a:t>
                      </a:r>
                      <a:r>
                        <a:rPr lang="en-US" sz="2000" dirty="0" smtClean="0">
                          <a:solidFill>
                            <a:srgbClr val="C00000"/>
                          </a:solidFill>
                        </a:rPr>
                        <a:t>$project </a:t>
                      </a:r>
                      <a:r>
                        <a:rPr lang="en-US" sz="2000" dirty="0" smtClean="0"/>
                        <a:t>stage ]</a:t>
                      </a:r>
                      <a:endParaRPr lang="en-US" sz="2000" b="1" dirty="0">
                        <a:solidFill>
                          <a:srgbClr val="DFE100"/>
                        </a:solidFill>
                      </a:endParaRPr>
                    </a:p>
                  </a:txBody>
                  <a:tcPr anchor="ctr"/>
                </a:tc>
                <a:tc hMerge="1">
                  <a:txBody>
                    <a:bodyPr/>
                    <a:lstStyle/>
                    <a:p>
                      <a:endParaRPr lang="en-US" dirty="0"/>
                    </a:p>
                  </a:txBody>
                  <a:tcPr/>
                </a:tc>
              </a:tr>
              <a:tr h="127000">
                <a:tc>
                  <a:txBody>
                    <a:bodyPr/>
                    <a:lstStyle/>
                    <a:p>
                      <a:r>
                        <a:rPr lang="en-US" dirty="0" smtClean="0">
                          <a:solidFill>
                            <a:srgbClr val="036883"/>
                          </a:solidFill>
                        </a:rPr>
                        <a:t>  $avg</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$avg: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$sum</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$sum: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$min</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$min: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$max</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$max: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bl>
          </a:graphicData>
        </a:graphic>
      </p:graphicFrame>
    </p:spTree>
    <p:extLst>
      <p:ext uri="{BB962C8B-B14F-4D97-AF65-F5344CB8AC3E}">
        <p14:creationId xmlns:p14="http://schemas.microsoft.com/office/powerpoint/2010/main" val="206035698"/>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$group on multiple fields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87077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group: {_id</a:t>
            </a:r>
            <a:r>
              <a:rPr lang="en-US" sz="2200" dirty="0" smtClean="0">
                <a:solidFill>
                  <a:srgbClr val="FC6F0D"/>
                </a:solidFill>
                <a:latin typeface="Calibri" panose="020F0502020204030204" pitchFamily="34" charset="0"/>
                <a:cs typeface="Calibri" panose="020F0502020204030204" pitchFamily="34" charset="0"/>
              </a:rPr>
              <a:t>: { job: "$</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deptno</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$deptno“ }, count : {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a:t>
            </a:r>
            <a:r>
              <a:rPr lang="en-US" dirty="0" smtClean="0">
                <a:solidFill>
                  <a:srgbClr val="049DC8"/>
                </a:solidFill>
                <a:latin typeface="Consolas" panose="020B0609020204030204" pitchFamily="49" charset="0"/>
                <a:cs typeface="Calibri" panose="020F0502020204030204" pitchFamily="34" charset="0"/>
              </a:rPr>
              <a:t>{ &lt;</a:t>
            </a:r>
            <a:r>
              <a:rPr lang="en-US" dirty="0">
                <a:solidFill>
                  <a:srgbClr val="049DC8"/>
                </a:solidFill>
                <a:latin typeface="Consolas" panose="020B0609020204030204" pitchFamily="49" charset="0"/>
                <a:cs typeface="Calibri" panose="020F0502020204030204" pitchFamily="34" charset="0"/>
              </a:rPr>
              <a:t>field1&gt;: '</a:t>
            </a:r>
            <a:r>
              <a:rPr lang="en-US" dirty="0" smtClean="0">
                <a:solidFill>
                  <a:srgbClr val="049DC8"/>
                </a:solidFill>
                <a:latin typeface="Consolas" panose="020B0609020204030204" pitchFamily="49" charset="0"/>
                <a:cs typeface="Calibri" panose="020F0502020204030204" pitchFamily="34" charset="0"/>
              </a:rPr>
              <a:t>$&lt;</a:t>
            </a:r>
            <a:r>
              <a:rPr lang="en-US" dirty="0">
                <a:solidFill>
                  <a:srgbClr val="049DC8"/>
                </a:solidFill>
                <a:latin typeface="Consolas" panose="020B0609020204030204" pitchFamily="49" charset="0"/>
                <a:cs typeface="Calibri" panose="020F0502020204030204" pitchFamily="34" charset="0"/>
              </a:rPr>
              <a:t>expression&gt;', </a:t>
            </a:r>
            <a:r>
              <a:rPr lang="en-US" dirty="0" smtClean="0">
                <a:solidFill>
                  <a:srgbClr val="049DC8"/>
                </a:solidFill>
                <a:latin typeface="Consolas" panose="020B0609020204030204" pitchFamily="49" charset="0"/>
                <a:cs typeface="Calibri" panose="020F0502020204030204" pitchFamily="34" charset="0"/>
              </a:rPr>
              <a:t>... }, </a:t>
            </a:r>
            <a:r>
              <a:rPr lang="en-US" dirty="0">
                <a:solidFill>
                  <a:srgbClr val="049DC8"/>
                </a:solidFill>
                <a:latin typeface="Consolas" panose="020B0609020204030204" pitchFamily="49" charset="0"/>
                <a:cs typeface="Calibri" panose="020F0502020204030204" pitchFamily="34" charset="0"/>
              </a:rPr>
              <a:t>&lt;field1&gt;: { &lt;accumulator1&gt; : '$</a:t>
            </a:r>
            <a:r>
              <a:rPr lang="en-US" dirty="0" smtClean="0">
                <a:solidFill>
                  <a:srgbClr val="049DC8"/>
                </a:solidFill>
                <a:latin typeface="Consolas" panose="020B0609020204030204" pitchFamily="49" charset="0"/>
                <a:cs typeface="Calibri" panose="020F0502020204030204" pitchFamily="34" charset="0"/>
              </a:rPr>
              <a:t>&lt;</a:t>
            </a:r>
            <a:r>
              <a:rPr lang="en-US" dirty="0">
                <a:solidFill>
                  <a:srgbClr val="049DC8"/>
                </a:solidFill>
                <a:latin typeface="Consolas" panose="020B0609020204030204" pitchFamily="49" charset="0"/>
                <a:cs typeface="Calibri" panose="020F0502020204030204" pitchFamily="34" charset="0"/>
              </a:rPr>
              <a: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434401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a:t>
            </a:r>
            <a:r>
              <a:rPr lang="en-US" sz="2200" smtClean="0">
                <a:solidFill>
                  <a:srgbClr val="FC6F0D"/>
                </a:solidFill>
                <a:latin typeface="Calibri" panose="020F0502020204030204" pitchFamily="34" charset="0"/>
                <a:cs typeface="Calibri" panose="020F0502020204030204" pitchFamily="34" charset="0"/>
              </a:rPr>
              <a:t>([ {$</a:t>
            </a:r>
            <a:r>
              <a:rPr lang="en-US" sz="2200">
                <a:solidFill>
                  <a:srgbClr val="FC6F0D"/>
                </a:solidFill>
                <a:latin typeface="Calibri" panose="020F0502020204030204" pitchFamily="34" charset="0"/>
                <a:cs typeface="Calibri" panose="020F0502020204030204" pitchFamily="34" charset="0"/>
              </a:rPr>
              <a:t>sort: {ename: 1</a:t>
            </a:r>
            <a:r>
              <a:rPr lang="en-US" sz="2200" smtClean="0">
                <a:solidFill>
                  <a:srgbClr val="FC6F0D"/>
                </a:solidFill>
                <a:latin typeface="Calibri" panose="020F0502020204030204" pitchFamily="34" charset="0"/>
                <a:cs typeface="Calibri" panose="020F0502020204030204" pitchFamily="34" charset="0"/>
              </a:rPr>
              <a:t>} } ])</a:t>
            </a:r>
            <a:endParaRPr lang="en-US" sz="2200" dirty="0" smtClean="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36596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limit</a:t>
            </a:r>
            <a:r>
              <a:rPr lang="en-US" sz="2200" dirty="0" smtClean="0">
                <a:solidFill>
                  <a:srgbClr val="FC6F0D"/>
                </a:solidFill>
                <a:latin typeface="Calibri" panose="020F0502020204030204" pitchFamily="34" charset="0"/>
                <a:cs typeface="Calibri" panose="020F0502020204030204" pitchFamily="34" charset="0"/>
              </a:rPr>
              <a: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total: {$add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'$comm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limit</a:t>
            </a:r>
            <a:r>
              <a:rPr lang="en-US" sz="2200" dirty="0" smtClean="0">
                <a:solidFill>
                  <a:srgbClr val="FC6F0D"/>
                </a:solidFill>
                <a:latin typeface="Calibri" panose="020F0502020204030204" pitchFamily="34" charset="0"/>
                <a:cs typeface="Calibri" panose="020F0502020204030204" pitchFamily="34" charset="0"/>
              </a:rPr>
              <a:t>: 2} ])</a:t>
            </a:r>
          </a:p>
        </p:txBody>
      </p:sp>
    </p:spTree>
    <p:extLst>
      <p:ext uri="{BB962C8B-B14F-4D97-AF65-F5344CB8AC3E}">
        <p14:creationId xmlns:p14="http://schemas.microsoft.com/office/powerpoint/2010/main" val="558113770"/>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{$skip:2} ])</a:t>
            </a:r>
          </a:p>
        </p:txBody>
      </p:sp>
    </p:spTree>
    <p:extLst>
      <p:ext uri="{BB962C8B-B14F-4D97-AF65-F5344CB8AC3E}">
        <p14:creationId xmlns:p14="http://schemas.microsoft.com/office/powerpoint/2010/main" val="75070557"/>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53451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Tree>
    <p:extLst>
      <p:ext uri="{BB962C8B-B14F-4D97-AF65-F5344CB8AC3E}">
        <p14:creationId xmlns:p14="http://schemas.microsoft.com/office/powerpoint/2010/main" val="2592804347"/>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Extra</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96611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2508743922"/>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p14="http://schemas.microsoft.com/office/powerpoint/2010/main" val="22626340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0209311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2</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22031</TotalTime>
  <Words>35007</Words>
  <Application>Microsoft Office PowerPoint</Application>
  <PresentationFormat>On-screen Show (4:3)</PresentationFormat>
  <Paragraphs>4489</Paragraphs>
  <Slides>575</Slides>
  <Notes>8</Notes>
  <HiddenSlides>58</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575</vt:i4>
      </vt:variant>
    </vt:vector>
  </HeadingPairs>
  <TitlesOfParts>
    <vt:vector size="610"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GothamRounded-Book</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4287</cp:revision>
  <dcterms:created xsi:type="dcterms:W3CDTF">2015-10-09T06:09:34Z</dcterms:created>
  <dcterms:modified xsi:type="dcterms:W3CDTF">2019-01-25T07:41:40Z</dcterms:modified>
</cp:coreProperties>
</file>